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5" r:id="rId15"/>
    <p:sldMasterId id="2147483666" r:id="rId16"/>
    <p:sldMasterId id="2147483667" r:id="rId17"/>
    <p:sldMasterId id="2147483668" r:id="rId18"/>
    <p:sldMasterId id="2147483669" r:id="rId19"/>
    <p:sldMasterId id="2147485311" r:id="rId20"/>
  </p:sldMasterIdLst>
  <p:notesMasterIdLst>
    <p:notesMasterId r:id="rId49"/>
  </p:notesMasterIdLst>
  <p:handoutMasterIdLst>
    <p:handoutMasterId r:id="rId50"/>
  </p:handoutMasterIdLst>
  <p:sldIdLst>
    <p:sldId id="256" r:id="rId21"/>
    <p:sldId id="335" r:id="rId22"/>
    <p:sldId id="499" r:id="rId23"/>
    <p:sldId id="516" r:id="rId24"/>
    <p:sldId id="519" r:id="rId25"/>
    <p:sldId id="515" r:id="rId26"/>
    <p:sldId id="518" r:id="rId27"/>
    <p:sldId id="500" r:id="rId28"/>
    <p:sldId id="517" r:id="rId29"/>
    <p:sldId id="510" r:id="rId30"/>
    <p:sldId id="520" r:id="rId31"/>
    <p:sldId id="521" r:id="rId32"/>
    <p:sldId id="498" r:id="rId33"/>
    <p:sldId id="527" r:id="rId34"/>
    <p:sldId id="526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11" r:id="rId43"/>
    <p:sldId id="512" r:id="rId44"/>
    <p:sldId id="513" r:id="rId45"/>
    <p:sldId id="460" r:id="rId46"/>
    <p:sldId id="497" r:id="rId47"/>
    <p:sldId id="494" r:id="rId48"/>
  </p:sldIdLst>
  <p:sldSz cx="13004800" cy="97536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/>
        <a:ea typeface="+mn-ea"/>
        <a:cs typeface="Arial" panose="020B0604020202020204" pitchFamily="34" charset="0"/>
        <a:sym typeface="Gill San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663300"/>
    <a:srgbClr val="003300"/>
    <a:srgbClr val="996633"/>
    <a:srgbClr val="B3052E"/>
    <a:srgbClr val="04080C"/>
    <a:srgbClr val="001D3A"/>
    <a:srgbClr val="BFD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86157" autoAdjust="0"/>
  </p:normalViewPr>
  <p:slideViewPr>
    <p:cSldViewPr>
      <p:cViewPr>
        <p:scale>
          <a:sx n="57" d="100"/>
          <a:sy n="57" d="100"/>
        </p:scale>
        <p:origin x="-1212" y="-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6D2AAE7F-3F47-4BB0-B3A0-39B0AC2C3118}" type="datetimeFigureOut">
              <a:rPr lang="en-US"/>
              <a:pPr>
                <a:defRPr/>
              </a:pPr>
              <a:t>3/10/2018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ACC4C6-BBAC-4985-920C-4F10ABFCD3AC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36195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Gill Sans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119360F-1D19-4397-A644-89B8E9C69A6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85519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concern.org/2018/02/13/sudan-church-demolished-after-sunday-worship-servic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globalchristiannews.org/article/sudan-charges-five-christian-leaders-with-noise-pollution/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ianews.it/news-en/Garo-Christians-attacked,-robbed-in-Dhaka-complain-attackers-want-to-%E2%80%98steal-our-land%E2%80%99-43145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arnabasfund.ru/goneniya-na-hristian-v-bangladesh-nuzhna-pomoshh-v-stroitelstve-domov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zenit.org/articles/mosul-iraq-i-cannot-believe-my-eyes-when-i-see-what-isis-has-done-to-my-church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lobalchristiannews.org/article/iraqi-christians-face-new-threat-from-iran-backed-militias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arnabasfund.org/en/news/iranian-christian-refugees-given-two-weeks-to-leave-austri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miumtimesng.com/news/headlines/259332-yobe-attack-many-girls-missing-escapee-schoolgirl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hurchattacks.crowdmap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lchurchattacks.crowdmap.com/reports/view/83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Миссия Фонда Варнава – поддерживать и укреплять Церковь, когда она слаба и уязвима, помогать ей, когда она страдает, и быть с ней рядом в час нужды.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3718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Сомалийская исламистская группировка Аль-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Шабааб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сделала своей мишенью учителей-христиан. По данным местных источников, посредством таких нападений они стараются добиться сокращения посещаемости школ, чтобы было легче вербовать детей в группировку. Известно, что Аль-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Шабааб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широко использует детей-солдат и, как сообщается, вербует детей даже в возрасте девяти лет.</a:t>
            </a:r>
            <a:endParaRPr lang="ru-RU" sz="1200" b="0" i="0" kern="1200" dirty="0" smtClean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9519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 воскресенье 28 января полиция вторглась на собрание евангельской домашней церкви в городе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Гянджа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Азербайджан. Теперь общине грозит штраф за проведение собрания без соответствующей регистрации. Один из членов церкви рассказал: “Вторжение произошло во время богослужения, офицеры сняли на видеокамеры и записали личные данные всех присутствующих, в том числе детей”. На собрании присутствовало около 100 верующих, в том числе 40 детей. 45-летнего хозяина дома полиция задержала и передала его данные в Государственный комитет по работе с религиозными организациями. Полиция также связалась с школами, где учатся дети, присутствовавшие на собрании. Теперь членам общины грозит штраф в размере 1500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манат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(около $890) – это средняя заработная плата почти за три месяца.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11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Когда-то Азербайджан был христианским регионом, но теперь здесь 96% мусульман. Правительство отдает предпочтение “традиционным” религиям, таким как ислам и православие, в то время как другие христианские деноминации активно притесняются.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Закон о религии в этой стране, впервые принятый после обретения независимости в 1992 году, изменялся несколько раз. Все церкви должны регистрироваться в государственных органах, но зачастую это очень длительный и сложный процесс, оканчивающийся отказом. А из-за частых изменений в законодательстве многим церквям приходится перерегистрироваться по несколько раз.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12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Пять христианок были убиты в теракте, совершенном исламистами в городе Кизляр, республика Дагестан. В воскресенье 18 февраля боевик, вооруженный охотничьим ружьем и ножом, открыл огонь по верующим, когда они выходили с вечернего богослужения. Ответственность за теракт взяла на себя террористическая группировка ИГИЛ.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13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«Мы … начали выходить из церкви. Мужчина с бородой побежал по направлению к церкви, выкрикивая «Аллах Акбар»», — рассказывает служитель церкви.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Пять женщин были убиты, еще пять человек, в том числе два сотрудника службы безопасности, получили ранения. Сообщается, что двое находятся в критическом состоянии.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95% жителей республики Дагестан — мусульмане. Христиане составляют около 4% населения. С заявлениями в поддержку «исламского государства» в этом нестабильном регионе выступили несколько групп боевиков.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14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11 февраля, в воскресенье, сразу после воскресного богослужения полиция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снесла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здание пресвитерианской евангелической церкви в пригороде Хартума, столице Судана.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Власти запланировали снос здания этой церкви еще в 2016 году, вместе с другими 25 церквями, которые, по утверждению правительства, нарушили нормы землепользования. В последние годы правительство Судана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4"/>
              </a:rPr>
              <a:t>прилагает все больше усилий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 по искоренению христианства путем депортации христиан, закрытия христианских школ и сноса церковных зданий. В октябре 2017 года были арестованы пять служителей церкви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Омдурмане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их обвинили в «шумовом загрязнении» из-за громких церковных служб.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Перед сносом здания церкви в Хартуме 11 февраля полицейские конфисковали из здания все книги, оборудование и стулья.</a:t>
            </a:r>
          </a:p>
          <a:p>
            <a:pPr fontAlgn="base"/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15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17 февраля бангладешские христиане из народности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гаро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провели акцию протеста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 в г.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Дхака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после того, как толпа захватила имущество одной христианской семьи из пяти человек. 13 февраля толпа из 30 человек выгнала эту семью из их собственного дома в районе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Ватара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г. Дакка. Трое человек пострадали, в том числе и Рита, по словам которой нападавшие “отнять у нас нашу землю и наш магазин”. О захвате земли сообщили в полицию, но, насколько нам известно, власти до сих пор не произвели никаких арестов. 90% населения Бангладеш – мусульмане, и незаконные захваты земельных участков, совершаемые против христиан и индусов (1% и 9% населения соответственно), в этой стране очень распространены. Особенно уязвимы те, кто не относится к бенгальской этнической группе, к которой принадлежит большинство населения Бангладеш. В 2016 году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4"/>
              </a:rPr>
              <a:t>полиция при содействии местных мусульман напала на деревню в районе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4"/>
              </a:rPr>
              <a:t>Гайбанда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 Около 6000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сантальских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христиан бежали, а их дома были разграблены и сожжены дотла. Фонд Варнава работает над тем, чтобы переселить сотни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сантальских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христиан, которые все еще не имеют крыши над головой, в прочные кирпичные дома, в новой общине на защищенном участке церковной земли.</a:t>
            </a:r>
          </a:p>
          <a:p>
            <a:pPr fontAlgn="base"/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16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Прошло уже больше семи месяцев с момента освобождения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Мосула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от исламского государства, но в городе находится шиитское ополчение, поддерживаемое Ираном, а значит,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христиане не могут чувствовать себя там в безопасности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 </a:t>
            </a:r>
            <a:r>
              <a:rPr lang="ru-RU" dirty="0" smtClean="0">
                <a:effectLst/>
              </a:rPr>
              <a:t>“Город был освобожден иракской армией, которую поддерживают многие иранские шииты. В </a:t>
            </a:r>
            <a:r>
              <a:rPr lang="ru-RU" dirty="0" err="1" smtClean="0">
                <a:effectLst/>
              </a:rPr>
              <a:t>Мосуле</a:t>
            </a:r>
            <a:r>
              <a:rPr lang="ru-RU" dirty="0" smtClean="0">
                <a:effectLst/>
              </a:rPr>
              <a:t> их встречают с большим недоверием: они не считаются союзниками. Для меня город не стал безопасным после того, как его отвоевали”, — говорит </a:t>
            </a:r>
            <a:r>
              <a:rPr lang="ru-RU" dirty="0" err="1" smtClean="0">
                <a:effectLst/>
              </a:rPr>
              <a:t>Надиа</a:t>
            </a:r>
            <a:r>
              <a:rPr lang="ru-RU" dirty="0" smtClean="0">
                <a:effectLst/>
              </a:rPr>
              <a:t>, христианка, ассирийка, покинувшая </a:t>
            </a:r>
            <a:r>
              <a:rPr lang="ru-RU" dirty="0" err="1" smtClean="0">
                <a:effectLst/>
              </a:rPr>
              <a:t>Мосул</a:t>
            </a:r>
            <a:r>
              <a:rPr lang="ru-RU" dirty="0" smtClean="0">
                <a:effectLst/>
              </a:rPr>
              <a:t> в 2014 году, когда город захватили боевики ИГИЛ.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Вернувшись к своему дому,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Надиа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сначала даже не узнала его — настолько он был разгромлен. Теперь она собирается как можно быстрее продать это разрушенное и грязное имущество.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Будущее христианской общины в Ираке вызывает беспокойства не только из-за угрозы со стороны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4"/>
              </a:rPr>
              <a:t>шиитского ополчения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ведь насилие в отношении христиан началось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Мосуле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задолго до прихода ИГИЛ.</a:t>
            </a:r>
          </a:p>
          <a:p>
            <a:pPr fontAlgn="base"/>
            <a:r>
              <a:rPr lang="ru-RU" dirty="0" smtClean="0">
                <a:effectLst/>
              </a:rPr>
              <a:t>“Уже в начале века жизнь христиан в </a:t>
            </a:r>
            <a:r>
              <a:rPr lang="ru-RU" dirty="0" err="1" smtClean="0">
                <a:effectLst/>
              </a:rPr>
              <a:t>Мосуле</a:t>
            </a:r>
            <a:r>
              <a:rPr lang="ru-RU" dirty="0" smtClean="0">
                <a:effectLst/>
              </a:rPr>
              <a:t> становилась все хуже, — говорит </a:t>
            </a:r>
            <a:r>
              <a:rPr lang="ru-RU" dirty="0" err="1" smtClean="0">
                <a:effectLst/>
              </a:rPr>
              <a:t>Надиа</a:t>
            </a:r>
            <a:r>
              <a:rPr lang="ru-RU" dirty="0" smtClean="0">
                <a:effectLst/>
              </a:rPr>
              <a:t>. — В 2008 и 2009 годах христианам начали угрожать, их стали похищать и убивать за веру. Однажды я получила письмо, в котором говорилось, что я должна заплатить, иначе поплачусь собственной жизнью. Был похищен и убит один известный священник, чье тело позже обнаружили расчлененным”.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Надии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и других иракских христиан, думающих сейчас о том, что их ожидает в будущем, перспективы остаются мрачными.</a:t>
            </a:r>
          </a:p>
          <a:p>
            <a:pPr fontAlgn="base"/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17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Соединенные Штаты отказались предоставить убежище около ста христианским беженцам из Ирана, что является оскорблением по отношению к христианскому и гуманитарному наследию страны.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Христианским беженцам, многие из которых могут немало рассказать о дискриминации и преследованиях, изведанных ими от рук иранских властей, теперь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дано меньше недели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чтобы покинуть Австрию, где они находились более года в ожидании, что их примут США в рамках гуманитарной программы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Лаутенберга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а теперь им грозит депортация в Иран. Правительства западных стран, похоже, лишь создают себе репутацию и имидж, осуждая преследование христиан, а сами тем временем сознательно отвергают преследуемых – будь то иранских христиан, отверженные Америкой, или отвергнутые Великобританией христиане из Сирии, или христиане из Эритреи, отвергнутые израильским правительством, или новообращенные христиане, которых не приняли в Швецию и Австрию.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18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 последние выходные февраля боевики террористической группировки Боко Харам похитили около ста школьниц, в результате нападения на государственную научную и профессионально-техническую среднюю школу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Дапчи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районе местного самоуправления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Бурсари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штата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Йобе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Айшату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Абдуллахи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учащийся в старших классах средней школы,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сказал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что в школе не было обеспечено никакой безопасности, школа не была защищена. “Я был в школе в понедельник, когда пришли боевики Боко Харам, они появились именно в то время, когда мы готовились завтракать. Они стреляли из оружия, мы стали разбегаться, началась паника, но никто ничего не мог сделать. Мы видели, как люди заталкивали учеников в свои машины”, — рассказал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Айшату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 После нападения школу закрыли. “В школе объявили выходные на неделю; но, честно говоря, я не хочу сюда возвращаться, мы теперь боимся того, что может с нами случиться”, — говорит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Айшату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19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2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Недавно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сотрудники ООН предупредили о том, что в этом году снова ожидается голод в Южном Судане. “Мы переживаем самый тяжелый год за всю историю”, — сказал координатор по гуманитарной помощи ООН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Джубе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столице Южного Судана. Уже 48% населения – а это 5,3 миллиона человек – находятся в кризисной или чрезвычайной ситуации в отношении продовольствия. Другие сотрудники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гумпомощи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предупредили, что несмотря на все усилия по оказанию продовольственной помощи, к маю свыше 30 округов в Южном Судане будут страдать от голода. С 2013 года в Южном Судане свои дома покинули четыре миллиона человек, спасаясь от голода и войны. С усилением кризиса поток беженцев в соседние страны еще больше увеличится.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5689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Нужна помощь до того, как грянет катастрофа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 лагерях для беженцев в Уганде и Кении сейчас находятся сотни тысяч беженцев из Южного Судана, в основном это христиане. Они зависят от продовольственной поддержки Фонда Варнава и других благотворительных организаций, но они не хотят так жить вечно. Они хотят наладить свою жизнь, стать самодостаточными и независимыми. И это сейчас очень важно, так как на их родине снова наступает голод, и в эти лагеря скоро хлынут новые потоки беженцев. Через проект Фонда Варнава “Надежда для Восточной Африки” вы можете помочь беженцам из Южного Судана сделать это.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21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Наши планы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 Божьей помощью, мы хотим изменить жизнь этих людей и дать им надежду на завтра.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• ДУХОВНАЯ ПОДДЕРЖКА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Мы организуем обучение для пасторов по наставничеству для переживших травму, чтобы помочь им и научить, как помогать другим. Мы поможем доставить Библии и песенники в лагерь, а также построить там церкви.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• ОБРАЗОВАНИЕ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Мы построим больше школ в лагерях и покроем зарплату учителям.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• ЭКОНОМИЧЕСКОЕ ПОЛОЖЕНИЕ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Мы организуем обучение новым навыкам, чтобы люди могли зарабатывать на жизнь. Мы обеспечим их швейными машинками, печками, сельскохозяйственными инструментами, солнечными батареями и другим оборудованием для открытия своего дела.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Вы можете помочь им укрепиться в Господе. Вы можете дать помочь детям получить образование. Вы можете помочь им встать на ноги и не зависеть от внешней помощи. Вы можете изменить жизнь тех, кто сейчас всеми силами старается выжить, и помочь им двигаться дальше.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kern="1200" dirty="0" smtClean="0">
                <a:solidFill>
                  <a:srgbClr val="666666"/>
                </a:solidFill>
                <a:latin typeface="Gill Sans" charset="0"/>
                <a:ea typeface="+mn-ea"/>
                <a:cs typeface="+mn-cs"/>
              </a:rPr>
              <a:t>Чтобы помочь христианам в лагерях для беженцев в Восточной Африке, направляйте пожертвования в фонд </a:t>
            </a:r>
            <a:r>
              <a:rPr lang="ru-RU" altLang="ru-RU" sz="1200" b="1" kern="1200" dirty="0" smtClean="0">
                <a:solidFill>
                  <a:srgbClr val="666666"/>
                </a:solidFill>
                <a:latin typeface="Gill Sans" charset="0"/>
                <a:ea typeface="+mn-ea"/>
                <a:cs typeface="+mn-cs"/>
              </a:rPr>
              <a:t>Надежда для Восточной Африки (код проекта: PR1400)</a:t>
            </a:r>
            <a:r>
              <a:rPr lang="ru-RU" altLang="ru-RU" sz="1200" kern="1200" dirty="0" smtClean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fontAlgn="base"/>
            <a:endParaRPr lang="ru-RU" sz="1200" b="0" i="0" kern="1200" dirty="0" smtClean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57431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08211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9998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38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360F-1D19-4397-A644-89B8E9C69A63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27367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 dirty="0" smtClean="0"/>
              <a:t>Каждый христианин может стать партнером</a:t>
            </a:r>
            <a:r>
              <a:rPr lang="en-US" altLang="ru-RU" b="1" dirty="0" smtClean="0"/>
              <a:t> </a:t>
            </a:r>
            <a:r>
              <a:rPr lang="ru-RU" altLang="ru-RU" b="1" dirty="0" smtClean="0"/>
              <a:t>ФВ.</a:t>
            </a:r>
            <a:endParaRPr lang="ru-RU" altLang="ru-RU" dirty="0" smtClean="0"/>
          </a:p>
          <a:p>
            <a:r>
              <a:rPr lang="ru-RU" altLang="ru-RU" dirty="0" smtClean="0"/>
              <a:t>Один из способов поддержать страдающих христиан - распространять информацию о том, в каком тяжелом положении они находятся, и молиться о них.  </a:t>
            </a:r>
          </a:p>
          <a:p>
            <a:r>
              <a:rPr lang="ru-RU" altLang="ru-RU" dirty="0" smtClean="0"/>
              <a:t>Подпишитесь на рассылку Фонда Варнава и дарите надежду и помощь для гонимой Церкви вместе с нами.</a:t>
            </a:r>
            <a:endParaRPr lang="ru-RU" altLang="ru-RU" b="1" dirty="0" smtClean="0"/>
          </a:p>
          <a:p>
            <a:r>
              <a:rPr lang="ru-RU" altLang="ru-RU" b="1" dirty="0" smtClean="0"/>
              <a:t>РАССЫЛКА СОДЕРЖИТ:</a:t>
            </a:r>
            <a:endParaRPr lang="ru-RU" altLang="ru-RU" dirty="0" smtClean="0"/>
          </a:p>
          <a:p>
            <a:r>
              <a:rPr lang="ru-RU" altLang="ru-RU" dirty="0" smtClean="0"/>
              <a:t>• новости о положении христиан в разных странах мира;</a:t>
            </a:r>
          </a:p>
          <a:p>
            <a:r>
              <a:rPr lang="ru-RU" altLang="ru-RU" dirty="0" smtClean="0"/>
              <a:t>• новости наших проектов;</a:t>
            </a:r>
          </a:p>
          <a:p>
            <a:r>
              <a:rPr lang="ru-RU" altLang="ru-RU" dirty="0" smtClean="0"/>
              <a:t>• молитвенный дневник - [молитва на каждый день] (раз в неделю);</a:t>
            </a:r>
          </a:p>
          <a:p>
            <a:r>
              <a:rPr lang="ru-RU" altLang="ru-RU" dirty="0" smtClean="0"/>
              <a:t>• молитвенный листок - [обзор основных молитвенных нужд] (раз в месяц);</a:t>
            </a:r>
          </a:p>
          <a:p>
            <a:r>
              <a:rPr lang="ru-RU" altLang="ru-RU" dirty="0" smtClean="0"/>
              <a:t>• журнал Фонда Варнава (раз в два месяца);</a:t>
            </a:r>
          </a:p>
          <a:p>
            <a:r>
              <a:rPr lang="ru-RU" altLang="ru-RU" dirty="0" smtClean="0"/>
              <a:t>• интересные книги и статьи.</a:t>
            </a:r>
            <a:endParaRPr lang="ru-RU" altLang="ru-RU" b="1" dirty="0" smtClean="0"/>
          </a:p>
          <a:p>
            <a:r>
              <a:rPr lang="ru-RU" altLang="ru-RU" b="1" dirty="0" smtClean="0"/>
              <a:t>ПОДПИСАТЬСЯ</a:t>
            </a:r>
            <a:endParaRPr lang="ru-RU" altLang="ru-RU" dirty="0" smtClean="0"/>
          </a:p>
          <a:p>
            <a:r>
              <a:rPr lang="ru-RU" altLang="ru-RU" dirty="0" smtClean="0"/>
              <a:t>можно любым удобным способом:</a:t>
            </a:r>
          </a:p>
          <a:p>
            <a:r>
              <a:rPr lang="ru-RU" altLang="ru-RU" dirty="0" smtClean="0"/>
              <a:t>• отправить письмо на </a:t>
            </a:r>
            <a:r>
              <a:rPr lang="ru-RU" altLang="ru-RU" b="1" dirty="0" smtClean="0"/>
              <a:t>info@barnabasfund.ru</a:t>
            </a:r>
            <a:r>
              <a:rPr lang="ru-RU" altLang="ru-RU" dirty="0" smtClean="0"/>
              <a:t>;</a:t>
            </a:r>
          </a:p>
          <a:p>
            <a:r>
              <a:rPr lang="ru-RU" altLang="ru-RU" dirty="0" smtClean="0"/>
              <a:t>• оставить заявку на нашем сайте: </a:t>
            </a:r>
            <a:r>
              <a:rPr lang="ru-RU" altLang="ru-RU" b="1" dirty="0" smtClean="0"/>
              <a:t>www.barnabasfund.ru</a:t>
            </a:r>
            <a:endParaRPr lang="en-GB" altLang="ru-RU" b="1" dirty="0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B3E2212-B5AD-4F3F-8D0D-C0B52011DA54}" type="slidenum">
              <a:rPr lang="en-US" altLang="ru-RU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На протяжении всего января этого года христиане Шри-Ланки подвергались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многочисленным преследованиям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 Церковные здания подвергались нападкам, прерывались богослужения, в том числе похоронные. Власти вступили в сговор с местными буддистами, чтобы положить конец христианским собраниям. 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3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Так, во время новогоднего богослужения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Баттикалоа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злоумышленники пускали фейерверки в здание и выкрикивали ругательства. 7 января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Ниттамбуве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неизвестные бросали камни в церковное здание, что привело к повреждению крыши.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17 января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Вакараи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около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  <a:hlinkClick r:id="rId3"/>
              </a:rPr>
              <a:t>500 радикалов хинду напали на верующих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 во время похоронной церемонии, не позволяя им хоронить христианина на кладбище. Напав на полицейских, злоумышленники, наконец, отступили, по настоянию местных жителей, а христиане были вынуждены провести захоронение в 15 километрах от этого места, под защитой полицейских.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19 января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Дехиаттакандии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местный чиновник по вопросам землевладения приказал пастору церкви прекратить богослужения, пригрозив отобрать церковную землю, если тот откажется. Его поддержал другой местный чиновник. Получив от пастора отказ, чиновники связались с местным буддистским монахом, сказав, что теперь “монахи могут разобраться с этим делом, как посчитают нужным”.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4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Христиан на Шри-Ланке 8%. Большинство населения исповедует буддизм. И конституция страны отдает «ведущее место» буддизму.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Христиане же сталкиваются с постоянными гонениями, зачастую со стороны местных буддистских монахов. Кроме этого верующие подвергаются дискриминации со стороны властей, которые утверждают (ложно), будто закон требует от церквей регистрироваться для проведения богослужений.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5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 воскресенье 11 февраля,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Слемане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на острове Ява, посреди богослужения в здание церкви ворвался человек, вооруженный кинжалом, и нанес серьезные ранения пастору и трем прихожанам.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Полицейские тут же выстрелили в нападавшего, отчего тот был ранен, а затем и арестован.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Позже выяснилось, что это был 23-летний мусульманин, студент университета, который пытался поехать в Сирию, чтобы бороться в рядах Исламского государства. “В итоге он начал свое сражение уже здесь”, — заявляет начальник индонезийской национальной полиции.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6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 последние годы церкви в Индонезии стали объектом многочисленных террористических нападений. Так, в декабре 2016 года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Самаринде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погибла двухлетняя девочка, игравшая у входа в церковь, в то время как террорист, проезжающий мимо на мотоцикле, бросил в это здание взрывчатку.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В декабре 2017 года, чтобы снизить риск нападений в канун Рождества и Нового года, антитеррористическая полиция задержала 18 подозреваемых в связях с боевиками преступников.</a:t>
            </a:r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7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Европейский парламент принял резолюцию, в которой выражается озабоченность по поводу антихристианской дискриминации в Турции и захвата христианской собственности. В период с 2008 года турецкие власти изъяли у Сирийской православной церкви около 50-ти объектов, утверждая, что документы, подтверждающие право собственности этой исторической христианской общины, утратили силу.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Протестантские церкви в Турции также сообщают о росте в последние годы преступлений на почве ненависти и агрессии, направленной против христиан.</a:t>
            </a:r>
          </a:p>
          <a:p>
            <a:pPr fontAlgn="base"/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8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16 февраля боевики группировки Аль-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Шабааб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совершили нападение на начальную школу в деревне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Карса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, северо-восточная Кения, и убили трех христиан. 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Под покровом темноты вооруженные боевики ворвались в один из домов на территории начальной школы деревни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Карса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и застрелили двух учителей-христиан – Кевин Шари и Сет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Олуох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Одада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Gill Sans" charset="0"/>
                <a:ea typeface="+mn-ea"/>
                <a:cs typeface="+mn-cs"/>
              </a:rPr>
              <a:t>. Жена Сета Кэролайн тоже была жестоко убита – сообщают местные источники – “ее голова была почти отделена от тела”. Супруги только недавно поженились.</a:t>
            </a:r>
          </a:p>
          <a:p>
            <a:pPr fontAlgn="base"/>
            <a:endParaRPr lang="ru-RU" sz="1200" b="0" i="0" kern="1200" dirty="0">
              <a:solidFill>
                <a:schemeClr val="tx1"/>
              </a:solidFill>
              <a:effectLst/>
              <a:latin typeface="Gill Sans" charset="0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fld id="{BB634C0F-5E0D-4E06-9872-698B828C4027}" type="slidenum">
              <a:rPr lang="en-GB" altLang="en-US" sz="1200">
                <a:solidFill>
                  <a:schemeClr val="tx1"/>
                </a:solidFill>
              </a:rPr>
              <a:pPr eaLnBrk="1" hangingPunct="1"/>
              <a:t>9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491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2880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4404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5440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03291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47914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11373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8354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52400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22773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93409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7333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407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790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1204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7128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09333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924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91974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5008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26489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55214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3809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8377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4440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21945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99776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7147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85900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014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8043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8458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9874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15670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1195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92026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8911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9591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4881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6437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38243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652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9269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2146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2915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43762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03753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19073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90032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962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54959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38544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00632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4749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3968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697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3940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52923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60047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65251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79155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46905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8314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90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3342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56327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34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2411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4926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17219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2551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736542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1542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24846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5573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36198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44015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25001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27641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40231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8430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711870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20030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83681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6408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77388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827108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86065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34460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5005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44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53764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50938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783945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893896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46460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96197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86695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65861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5305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56964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534155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3082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05045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802373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4637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835453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64207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8405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1931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7088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1339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84775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3288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362450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820310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841917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84241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3960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48371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6353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18715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7636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99700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94893"/>
      </p:ext>
    </p:extLst>
  </p:cSld>
  <p:clrMapOvr>
    <a:masterClrMapping/>
  </p:clrMapOvr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3004800" cy="2831360"/>
          </a:xfrm>
          <a:prstGeom prst="rect">
            <a:avLst/>
          </a:prstGeom>
          <a:solidFill>
            <a:schemeClr val="bg1"/>
          </a:solidFill>
        </p:spPr>
        <p:txBody>
          <a:bodyPr lIns="1331179" tIns="921586" rIns="130046" bIns="65023"/>
          <a:lstStyle>
            <a:lvl1pPr marL="0" indent="0">
              <a:buNone/>
              <a:defRPr sz="6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8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7949141"/>
            <a:ext cx="13004800" cy="1804459"/>
          </a:xfrm>
          <a:prstGeom prst="rect">
            <a:avLst/>
          </a:prstGeom>
          <a:solidFill>
            <a:schemeClr val="bg1"/>
          </a:solidFill>
        </p:spPr>
        <p:txBody>
          <a:bodyPr lIns="614390" tIns="102398" rIns="614390" bIns="65023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421910"/>
      </p:ext>
    </p:extLst>
  </p:cSld>
  <p:clrMapOvr>
    <a:masterClrMapping/>
  </p:clrMapOvr>
  <p:hf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:\all access\media and design\Powerpoints\Projects PPT\Caroline Projects 2014\projects\bibl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677333"/>
            <a:ext cx="10007717" cy="7185340"/>
          </a:xfrm>
          <a:prstGeom prst="rect">
            <a:avLst/>
          </a:prstGeom>
          <a:solidFill>
            <a:schemeClr val="bg1"/>
          </a:solidFill>
          <a:ln w="19050">
            <a:noFill/>
            <a:prstDash val="sysDot"/>
          </a:ln>
        </p:spPr>
        <p:txBody>
          <a:bodyPr lIns="614390" tIns="255996" rIns="614390" bIns="65023" anchor="t" anchorCtr="0"/>
          <a:lstStyle>
            <a:lvl1pPr algn="l">
              <a:defRPr b="0" i="1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1" descr="P:\all access\media and design\Powerpoints\Projects PPT\Caroline Projects 2014\projects\bible-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75737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201449"/>
            <a:ext cx="13004800" cy="9753600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645886" y="677333"/>
            <a:ext cx="8656747" cy="1986560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buNone/>
              <a:defRPr sz="6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66045" y="677333"/>
            <a:ext cx="2979840" cy="1986560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7056130"/>
      </p:ext>
    </p:extLst>
  </p:cSld>
  <p:clrMapOvr>
    <a:masterClrMapping/>
  </p:clrMapOvr>
  <p:hf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75360" y="2492589"/>
            <a:ext cx="11054080" cy="2602327"/>
          </a:xfrm>
          <a:prstGeom prst="rect">
            <a:avLst/>
          </a:prstGeom>
        </p:spPr>
        <p:txBody>
          <a:bodyPr anchor="b"/>
          <a:lstStyle>
            <a:lvl1pPr algn="r">
              <a:defRPr sz="6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75360" y="5136508"/>
            <a:ext cx="11054080" cy="1706246"/>
          </a:xfrm>
          <a:prstGeom prst="rect">
            <a:avLst/>
          </a:prstGeom>
        </p:spPr>
        <p:txBody>
          <a:bodyPr lIns="65023" rIns="65023"/>
          <a:lstStyle>
            <a:lvl1pPr marL="0" marR="91032" indent="0" algn="r">
              <a:buNone/>
              <a:defRPr>
                <a:solidFill>
                  <a:schemeClr val="tx2"/>
                </a:solidFill>
              </a:defRPr>
            </a:lvl1pPr>
            <a:lvl2pPr marL="650230" indent="0" algn="ctr">
              <a:buNone/>
            </a:lvl2pPr>
            <a:lvl3pPr marL="1300460" indent="0" algn="ctr">
              <a:buNone/>
            </a:lvl3pPr>
            <a:lvl4pPr marL="1950690" indent="0" algn="ctr">
              <a:buNone/>
            </a:lvl4pPr>
            <a:lvl5pPr marL="2600919" indent="0" algn="ctr">
              <a:buNone/>
            </a:lvl5pPr>
            <a:lvl6pPr marL="3251149" indent="0" algn="ctr">
              <a:buNone/>
            </a:lvl6pPr>
            <a:lvl7pPr marL="3901379" indent="0" algn="ctr">
              <a:buNone/>
            </a:lvl7pPr>
            <a:lvl8pPr marL="4551609" indent="0" algn="ctr">
              <a:buNone/>
            </a:lvl8pPr>
            <a:lvl9pPr marL="5201839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9567863" y="9113838"/>
            <a:ext cx="2730500" cy="519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dirty="0"/>
              <a:t>5/29/2008</a:t>
            </a:r>
            <a:endParaRPr lang="en-US" sz="2300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6229350" y="9113838"/>
            <a:ext cx="3343275" cy="519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12298363" y="9113838"/>
            <a:ext cx="520700" cy="519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A46DBF-678B-4402-8E98-EFCAA9AE43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8314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106613"/>
            <a:ext cx="11703050" cy="6437312"/>
          </a:xfrm>
          <a:prstGeom prst="rect">
            <a:avLst/>
          </a:prstGeo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9567863" y="9113838"/>
            <a:ext cx="273050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5/29/2008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6229350" y="9113838"/>
            <a:ext cx="3343275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2298363" y="9113838"/>
            <a:ext cx="52070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5B17BA-40E0-4F58-851E-39F1B4CAA7C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1904534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3004800" cy="2831360"/>
          </a:xfrm>
          <a:prstGeom prst="rect">
            <a:avLst/>
          </a:prstGeom>
          <a:solidFill>
            <a:schemeClr val="bg1"/>
          </a:solidFill>
        </p:spPr>
        <p:txBody>
          <a:bodyPr lIns="1331179" tIns="921586"/>
          <a:lstStyle>
            <a:lvl1pPr marL="0" indent="0">
              <a:buNone/>
              <a:defRPr sz="68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492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965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:\all access\media and design\Powerpoints\Projects PPT\Caroline Projects 2014\projects\bible-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677333"/>
            <a:ext cx="10007717" cy="7185340"/>
          </a:xfrm>
          <a:prstGeom prst="rect">
            <a:avLst/>
          </a:prstGeom>
          <a:solidFill>
            <a:schemeClr val="bg1"/>
          </a:solidFill>
          <a:ln w="19050">
            <a:noFill/>
            <a:prstDash val="sysDot"/>
          </a:ln>
        </p:spPr>
        <p:txBody>
          <a:bodyPr lIns="614390" tIns="255996" rIns="614390" anchor="t" anchorCtr="0"/>
          <a:lstStyle>
            <a:lvl1pPr algn="l">
              <a:defRPr b="0" i="1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977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089872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6974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6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999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309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75790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4751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260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50011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8995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88188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69212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05240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551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322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7066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52819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7534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987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19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0412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302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7034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29022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8524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498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95578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69487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5453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41756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0941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2065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2217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1656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691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0873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4524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80098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6905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66877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0307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01893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998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1178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00589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148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65671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48441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56910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398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29095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58843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39501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3999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3402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25434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52298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3462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4809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2446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31890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58543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2687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8998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803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60827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6706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86167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90935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1237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2294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29376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36663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47272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65331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2956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53203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1876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78209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28545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6365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4339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6183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47587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80155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2719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346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77" r:id="rId1"/>
    <p:sldLayoutId id="2147485178" r:id="rId2"/>
    <p:sldLayoutId id="2147485179" r:id="rId3"/>
    <p:sldLayoutId id="2147485180" r:id="rId4"/>
    <p:sldLayoutId id="2147485181" r:id="rId5"/>
    <p:sldLayoutId id="2147485182" r:id="rId6"/>
    <p:sldLayoutId id="2147485183" r:id="rId7"/>
    <p:sldLayoutId id="2147485184" r:id="rId8"/>
    <p:sldLayoutId id="2147485185" r:id="rId9"/>
    <p:sldLayoutId id="2147485186" r:id="rId10"/>
    <p:sldLayoutId id="2147485187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4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88" r:id="rId1"/>
    <p:sldLayoutId id="2147485189" r:id="rId2"/>
    <p:sldLayoutId id="2147485190" r:id="rId3"/>
    <p:sldLayoutId id="2147485191" r:id="rId4"/>
    <p:sldLayoutId id="2147485192" r:id="rId5"/>
    <p:sldLayoutId id="2147485193" r:id="rId6"/>
    <p:sldLayoutId id="2147485194" r:id="rId7"/>
    <p:sldLayoutId id="2147485195" r:id="rId8"/>
    <p:sldLayoutId id="2147485196" r:id="rId9"/>
    <p:sldLayoutId id="2147485197" r:id="rId10"/>
    <p:sldLayoutId id="2147485198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99" r:id="rId1"/>
    <p:sldLayoutId id="2147485200" r:id="rId2"/>
    <p:sldLayoutId id="2147485201" r:id="rId3"/>
    <p:sldLayoutId id="2147485202" r:id="rId4"/>
    <p:sldLayoutId id="2147485203" r:id="rId5"/>
    <p:sldLayoutId id="2147485204" r:id="rId6"/>
    <p:sldLayoutId id="2147485205" r:id="rId7"/>
    <p:sldLayoutId id="2147485206" r:id="rId8"/>
    <p:sldLayoutId id="2147485207" r:id="rId9"/>
    <p:sldLayoutId id="2147485208" r:id="rId10"/>
    <p:sldLayoutId id="2147485209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25400" indent="-25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0800" indent="406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2pPr>
      <a:lvl3pPr marL="76200" indent="838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3pPr>
      <a:lvl4pPr marL="101600" indent="12700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4pPr>
      <a:lvl5pPr marL="127000" indent="1701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5pPr>
      <a:lvl6pPr marL="584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1041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1498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195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10" r:id="rId1"/>
    <p:sldLayoutId id="2147485211" r:id="rId2"/>
    <p:sldLayoutId id="2147485212" r:id="rId3"/>
    <p:sldLayoutId id="2147485213" r:id="rId4"/>
    <p:sldLayoutId id="2147485214" r:id="rId5"/>
    <p:sldLayoutId id="2147485215" r:id="rId6"/>
    <p:sldLayoutId id="2147485216" r:id="rId7"/>
    <p:sldLayoutId id="2147485217" r:id="rId8"/>
    <p:sldLayoutId id="2147485218" r:id="rId9"/>
    <p:sldLayoutId id="2147485219" r:id="rId10"/>
    <p:sldLayoutId id="2147485220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25400" indent="-25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0800" indent="406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2pPr>
      <a:lvl3pPr marL="76200" indent="838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3pPr>
      <a:lvl4pPr marL="101600" indent="12700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4pPr>
      <a:lvl5pPr marL="127000" indent="1701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5pPr>
      <a:lvl6pPr marL="584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1041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1498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195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25400" indent="-25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0800" indent="406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2pPr>
      <a:lvl3pPr marL="76200" indent="838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3pPr>
      <a:lvl4pPr marL="101600" indent="12700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4pPr>
      <a:lvl5pPr marL="127000" indent="1701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5pPr>
      <a:lvl6pPr marL="584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1041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1498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195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79475" indent="-561975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23975" indent="-561975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68475" indent="-561975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212975" indent="-561975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57475" indent="-561975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114675" indent="-561975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71875" indent="-561975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29075" indent="-561975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86275" indent="-561975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3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  <p:sldLayoutId id="2147485251" r:id="rId9"/>
    <p:sldLayoutId id="2147485252" r:id="rId10"/>
    <p:sldLayoutId id="2147485253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54" r:id="rId1"/>
    <p:sldLayoutId id="2147485255" r:id="rId2"/>
    <p:sldLayoutId id="2147485256" r:id="rId3"/>
    <p:sldLayoutId id="2147485257" r:id="rId4"/>
    <p:sldLayoutId id="2147485258" r:id="rId5"/>
    <p:sldLayoutId id="2147485259" r:id="rId6"/>
    <p:sldLayoutId id="2147485260" r:id="rId7"/>
    <p:sldLayoutId id="2147485261" r:id="rId8"/>
    <p:sldLayoutId id="2147485262" r:id="rId9"/>
    <p:sldLayoutId id="2147485263" r:id="rId10"/>
    <p:sldLayoutId id="2147485264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65" r:id="rId1"/>
    <p:sldLayoutId id="2147485266" r:id="rId2"/>
    <p:sldLayoutId id="2147485267" r:id="rId3"/>
    <p:sldLayoutId id="2147485268" r:id="rId4"/>
    <p:sldLayoutId id="2147485269" r:id="rId5"/>
    <p:sldLayoutId id="2147485270" r:id="rId6"/>
    <p:sldLayoutId id="2147485271" r:id="rId7"/>
    <p:sldLayoutId id="2147485272" r:id="rId8"/>
    <p:sldLayoutId id="2147485273" r:id="rId9"/>
    <p:sldLayoutId id="2147485274" r:id="rId10"/>
    <p:sldLayoutId id="2147485275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76" r:id="rId1"/>
    <p:sldLayoutId id="2147485277" r:id="rId2"/>
    <p:sldLayoutId id="2147485278" r:id="rId3"/>
    <p:sldLayoutId id="2147485279" r:id="rId4"/>
    <p:sldLayoutId id="2147485280" r:id="rId5"/>
    <p:sldLayoutId id="2147485281" r:id="rId6"/>
    <p:sldLayoutId id="2147485282" r:id="rId7"/>
    <p:sldLayoutId id="2147485283" r:id="rId8"/>
    <p:sldLayoutId id="2147485284" r:id="rId9"/>
    <p:sldLayoutId id="2147485285" r:id="rId10"/>
    <p:sldLayoutId id="2147485286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3800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0" r:id="rId2"/>
    <p:sldLayoutId id="2147485091" r:id="rId3"/>
    <p:sldLayoutId id="2147485092" r:id="rId4"/>
    <p:sldLayoutId id="2147485093" r:id="rId5"/>
    <p:sldLayoutId id="2147485094" r:id="rId6"/>
    <p:sldLayoutId id="2147485095" r:id="rId7"/>
    <p:sldLayoutId id="2147485096" r:id="rId8"/>
    <p:sldLayoutId id="2147485097" r:id="rId9"/>
    <p:sldLayoutId id="2147485098" r:id="rId10"/>
    <p:sldLayoutId id="2147485099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298" r:id="rId8"/>
    <p:sldLayoutId id="2147485300" r:id="rId9"/>
    <p:sldLayoutId id="2147485310" r:id="rId10"/>
    <p:sldLayoutId id="2147485327" r:id="rId11"/>
    <p:sldLayoutId id="214748533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5pPr>
      <a:lvl6pPr marL="65023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6pPr>
      <a:lvl7pPr marL="130046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7pPr>
      <a:lvl8pPr marL="195069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8pPr>
      <a:lvl9pPr marL="2600919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pitchFamily="34" charset="0"/>
        </a:defRPr>
      </a:lvl9pPr>
    </p:titleStyle>
    <p:bodyStyle>
      <a:lvl1pPr marL="487672" indent="-487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119" r:id="rId9"/>
    <p:sldLayoutId id="2147485120" r:id="rId10"/>
    <p:sldLayoutId id="2147485121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3" r:id="rId1"/>
    <p:sldLayoutId id="2147485134" r:id="rId2"/>
    <p:sldLayoutId id="2147485135" r:id="rId3"/>
    <p:sldLayoutId id="2147485136" r:id="rId4"/>
    <p:sldLayoutId id="2147485137" r:id="rId5"/>
    <p:sldLayoutId id="2147485138" r:id="rId6"/>
    <p:sldLayoutId id="2147485139" r:id="rId7"/>
    <p:sldLayoutId id="2147485140" r:id="rId8"/>
    <p:sldLayoutId id="2147485141" r:id="rId9"/>
    <p:sldLayoutId id="2147485142" r:id="rId10"/>
    <p:sldLayoutId id="2147485143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794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239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684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2129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574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1146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718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290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862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794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239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2pPr>
      <a:lvl3pPr marL="17684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3pPr>
      <a:lvl4pPr marL="22129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4pPr>
      <a:lvl5pPr marL="2657475" indent="-561975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4200">
          <a:solidFill>
            <a:schemeClr val="tx1"/>
          </a:solidFill>
          <a:latin typeface="+mn-lt"/>
          <a:sym typeface="Gill Sans"/>
        </a:defRPr>
      </a:lvl5pPr>
      <a:lvl6pPr marL="31146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718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290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86275" indent="-561975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5" r:id="rId1"/>
    <p:sldLayoutId id="2147485156" r:id="rId2"/>
    <p:sldLayoutId id="2147485157" r:id="rId3"/>
    <p:sldLayoutId id="2147485158" r:id="rId4"/>
    <p:sldLayoutId id="2147485159" r:id="rId5"/>
    <p:sldLayoutId id="2147485160" r:id="rId6"/>
    <p:sldLayoutId id="2147485161" r:id="rId7"/>
    <p:sldLayoutId id="2147485162" r:id="rId8"/>
    <p:sldLayoutId id="2147485163" r:id="rId9"/>
    <p:sldLayoutId id="2147485164" r:id="rId10"/>
    <p:sldLayoutId id="2147485165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Title Text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/>
              </a:rPr>
              <a:t>Body Level One</a:t>
            </a:r>
          </a:p>
          <a:p>
            <a:pPr lvl="1"/>
            <a:r>
              <a:rPr lang="en-US" altLang="en-US" smtClean="0">
                <a:sym typeface="Gill Sans"/>
              </a:rPr>
              <a:t>Body Level Two</a:t>
            </a:r>
          </a:p>
          <a:p>
            <a:pPr lvl="2"/>
            <a:r>
              <a:rPr lang="en-US" altLang="en-US" smtClean="0">
                <a:sym typeface="Gill Sans"/>
              </a:rPr>
              <a:t>Body Level Three</a:t>
            </a:r>
          </a:p>
          <a:p>
            <a:pPr lvl="3"/>
            <a:r>
              <a:rPr lang="en-US" altLang="en-US" smtClean="0">
                <a:sym typeface="Gill Sans"/>
              </a:rPr>
              <a:t>Body Level Four</a:t>
            </a:r>
          </a:p>
          <a:p>
            <a:pPr lvl="4"/>
            <a:r>
              <a:rPr lang="en-US" altLang="en-US" smtClean="0">
                <a:sym typeface="Gill Sans"/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6" r:id="rId1"/>
    <p:sldLayoutId id="2147485167" r:id="rId2"/>
    <p:sldLayoutId id="2147485168" r:id="rId3"/>
    <p:sldLayoutId id="2147485169" r:id="rId4"/>
    <p:sldLayoutId id="2147485170" r:id="rId5"/>
    <p:sldLayoutId id="2147485171" r:id="rId6"/>
    <p:sldLayoutId id="2147485172" r:id="rId7"/>
    <p:sldLayoutId id="2147485173" r:id="rId8"/>
    <p:sldLayoutId id="2147485174" r:id="rId9"/>
    <p:sldLayoutId id="2147485175" r:id="rId10"/>
    <p:sldLayoutId id="2147485176" r:id="rId11"/>
  </p:sldLayoutIdLst>
  <p:transition/>
  <p:hf hdr="0" ftr="0" dt="0"/>
  <p:txStyles>
    <p:titleStyle>
      <a:lvl1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2pPr>
      <a:lvl3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3pPr>
      <a:lvl4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4pPr>
      <a:lvl5pPr marL="25400" indent="-25400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/>
        </a:defRPr>
      </a:lvl5pPr>
      <a:lvl6pPr marL="482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39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970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54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50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795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2pPr>
      <a:lvl3pPr marL="17240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3pPr>
      <a:lvl4pPr marL="21685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4pPr>
      <a:lvl5pPr marL="2613025" indent="-5635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/>
        <a:buChar char="•"/>
        <a:defRPr sz="3200">
          <a:solidFill>
            <a:schemeClr val="tx1"/>
          </a:solidFill>
          <a:latin typeface="+mn-lt"/>
          <a:sym typeface="Gill Sans"/>
        </a:defRPr>
      </a:lvl5pPr>
      <a:lvl6pPr marL="30702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5274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9846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441825" indent="-5635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1.xml"/><Relationship Id="rId6" Type="http://schemas.openxmlformats.org/officeDocument/2006/relationships/hyperlink" Target="https://www.facebook.com/BarnabasFundRU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s://vk.com/barnabasfun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329154"/>
            <a:ext cx="13004800" cy="3425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0" y="7574195"/>
            <a:ext cx="130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spc="-150" dirty="0" smtClean="0">
                <a:solidFill>
                  <a:schemeClr val="bg1"/>
                </a:solidFill>
                <a:latin typeface="+mj-lt"/>
              </a:rPr>
              <a:t>Фонд помощи Церкви в гонениях</a:t>
            </a:r>
            <a:endParaRPr lang="en-GB" sz="4400" b="1" i="1" spc="-1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4" descr="barnabasfund-2colour-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12" y="1060376"/>
            <a:ext cx="1064857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"/>
            <a:ext cx="13004800" cy="975635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348408"/>
            <a:ext cx="13004800" cy="460851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5736" y="1360597"/>
            <a:ext cx="12169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Сомалийская исламистская группировка Аль-</a:t>
            </a:r>
            <a:r>
              <a:rPr lang="ru-RU" sz="72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Шабааб</a:t>
            </a:r>
            <a:r>
              <a:rPr lang="ru-RU" sz="7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сделала своей мишенью учителей-христиан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/>
          <a:stretch/>
        </p:blipFill>
        <p:spPr>
          <a:xfrm>
            <a:off x="525736" y="6121909"/>
            <a:ext cx="5544616" cy="3363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65000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6789796" y="2772"/>
            <a:ext cx="6214368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46360" y="0"/>
            <a:ext cx="5627464" cy="9756372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6759456" y="-2772"/>
            <a:ext cx="6245344" cy="9756372"/>
          </a:xfrm>
          <a:prstGeom prst="rect">
            <a:avLst/>
          </a:pr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7094332" y="196280"/>
            <a:ext cx="5456740" cy="93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6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28 января полиция вторглась на собрание евангельской домашней церкви в городе </a:t>
            </a:r>
            <a:r>
              <a:rPr lang="ru-RU" sz="6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Гянджа</a:t>
            </a:r>
            <a:r>
              <a:rPr lang="ru-RU" sz="6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, Азербайджан</a:t>
            </a:r>
            <a:endParaRPr lang="ru-RU" sz="6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712" y="5370978"/>
            <a:ext cx="6408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chemeClr val="tx1"/>
                </a:solidFill>
                <a:latin typeface="+mn-lt"/>
              </a:rPr>
              <a:t>«Вторжение </a:t>
            </a:r>
            <a:r>
              <a:rPr lang="ru-RU" sz="3600" i="1" dirty="0">
                <a:solidFill>
                  <a:schemeClr val="tx1"/>
                </a:solidFill>
                <a:latin typeface="+mn-lt"/>
              </a:rPr>
              <a:t>произошло во время богослужения, офицеры сняли на видеокамеры и записали личные данные всех присутствующих, в том числе </a:t>
            </a:r>
            <a:r>
              <a:rPr lang="ru-RU" sz="3600" i="1" dirty="0" smtClean="0">
                <a:solidFill>
                  <a:schemeClr val="tx1"/>
                </a:solidFill>
                <a:latin typeface="+mn-lt"/>
              </a:rPr>
              <a:t>детей»</a:t>
            </a:r>
            <a:endParaRPr lang="ru-RU" sz="3600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9" y="219089"/>
            <a:ext cx="5967126" cy="447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0137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-17237" y="-2772"/>
            <a:ext cx="6214368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7237" y="-2772"/>
            <a:ext cx="5627464" cy="9756372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0" y="-2772"/>
            <a:ext cx="6214368" cy="9756372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11" name="Прямоугольник 10"/>
          <p:cNvSpPr/>
          <p:nvPr/>
        </p:nvSpPr>
        <p:spPr>
          <a:xfrm>
            <a:off x="381720" y="854214"/>
            <a:ext cx="514235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+mn-lt"/>
              </a:rPr>
              <a:t>Когда-то Азербайджан был христианским регионом, </a:t>
            </a:r>
            <a:endParaRPr lang="en-US" sz="6000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sz="6000" dirty="0" smtClean="0">
                <a:solidFill>
                  <a:schemeClr val="bg1"/>
                </a:solidFill>
                <a:latin typeface="+mn-lt"/>
              </a:rPr>
              <a:t>но </a:t>
            </a:r>
            <a:r>
              <a:rPr lang="ru-RU" sz="6000" dirty="0">
                <a:solidFill>
                  <a:schemeClr val="bg1"/>
                </a:solidFill>
                <a:latin typeface="+mn-lt"/>
              </a:rPr>
              <a:t>теперь здесь 96% мусульман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62" y="196281"/>
            <a:ext cx="7072503" cy="4392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90776" y="5496842"/>
            <a:ext cx="65024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i="1" dirty="0">
                <a:solidFill>
                  <a:srgbClr val="996633"/>
                </a:solidFill>
                <a:latin typeface="+mn-lt"/>
              </a:rPr>
              <a:t>Все церкви должны регистрироваться в государственных органах, но зачастую это очень длительный и сложный процесс, оканчивающийся отказом</a:t>
            </a:r>
          </a:p>
        </p:txBody>
      </p:sp>
    </p:spTree>
    <p:extLst>
      <p:ext uri="{BB962C8B-B14F-4D97-AF65-F5344CB8AC3E}">
        <p14:creationId xmlns:p14="http://schemas.microsoft.com/office/powerpoint/2010/main" val="3314640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3004800" cy="2284512"/>
          </a:xfrm>
          <a:prstGeom prst="rect">
            <a:avLst/>
          </a:prstGeom>
          <a:solidFill>
            <a:srgbClr val="B30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3300"/>
                </a:solidFill>
              </a:ln>
              <a:solidFill>
                <a:srgbClr val="003300"/>
              </a:solidFill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0" y="52264"/>
            <a:ext cx="12551072" cy="2123658"/>
          </a:xfrm>
          <a:prstGeom prst="rect">
            <a:avLst/>
          </a:prstGeom>
          <a:solidFill>
            <a:srgbClr val="B3052E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algn="ctr" eaLnBrk="1" hangingPunct="1"/>
            <a:r>
              <a:rPr lang="ru-RU" altLang="en-US" sz="6600" b="1" spc="-150" dirty="0">
                <a:solidFill>
                  <a:schemeClr val="bg1"/>
                </a:solidFill>
                <a:latin typeface="+mj-lt"/>
              </a:rPr>
              <a:t>Теракт в церкви Дагестана унес жизни пяти христиан</a:t>
            </a:r>
            <a:endParaRPr lang="en-GB" altLang="en-US" sz="6600" b="1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50875" y="5249863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50875" y="5006975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50875" y="5249863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50875" y="5249863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5716" y="2717130"/>
            <a:ext cx="65887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В </a:t>
            </a:r>
            <a:r>
              <a:rPr lang="ru-RU" dirty="0" smtClean="0">
                <a:latin typeface="+mn-lt"/>
              </a:rPr>
              <a:t>воскресенье </a:t>
            </a:r>
            <a:r>
              <a:rPr lang="ru-RU" dirty="0">
                <a:latin typeface="+mn-lt"/>
              </a:rPr>
              <a:t>18 февраля боевик, вооруженный охотничьим ружьем и ножом, открыл огонь по верующим, когда они выходили с вечернего богослужения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2712194"/>
            <a:ext cx="5191125" cy="389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3033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3004800" cy="2284512"/>
          </a:xfrm>
          <a:prstGeom prst="rect">
            <a:avLst/>
          </a:prstGeom>
          <a:solidFill>
            <a:srgbClr val="B30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3300"/>
                </a:solidFill>
              </a:ln>
              <a:solidFill>
                <a:srgbClr val="003300"/>
              </a:solidFill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0" y="52264"/>
            <a:ext cx="12551072" cy="2123658"/>
          </a:xfrm>
          <a:prstGeom prst="rect">
            <a:avLst/>
          </a:prstGeom>
          <a:solidFill>
            <a:srgbClr val="B3052E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algn="ctr" eaLnBrk="1" hangingPunct="1"/>
            <a:r>
              <a:rPr lang="ru-RU" altLang="en-US" sz="6600" b="1" spc="-150" dirty="0">
                <a:solidFill>
                  <a:schemeClr val="bg1"/>
                </a:solidFill>
                <a:latin typeface="+mj-lt"/>
              </a:rPr>
              <a:t>Теракт в церкви Дагестана унес жизни пяти христиан</a:t>
            </a:r>
            <a:endParaRPr lang="en-GB" altLang="en-US" sz="6600" b="1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50875" y="5249863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50875" y="5006975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50875" y="5249863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50875" y="5249863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5716" y="2717130"/>
            <a:ext cx="64447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+mn-lt"/>
              </a:rPr>
              <a:t>Мы </a:t>
            </a:r>
            <a:r>
              <a:rPr lang="ru-RU" i="1" dirty="0">
                <a:latin typeface="+mn-lt"/>
              </a:rPr>
              <a:t>… начали выходить из церкви. Мужчина с бородой побежал по направлению к церкви, выкрикивая «Аллах Акбар</a:t>
            </a:r>
            <a:r>
              <a:rPr lang="ru-RU" i="1" dirty="0" smtClean="0">
                <a:latin typeface="+mn-lt"/>
              </a:rPr>
              <a:t>», </a:t>
            </a:r>
          </a:p>
          <a:p>
            <a:pPr algn="r"/>
            <a:r>
              <a:rPr lang="ru-RU" dirty="0" smtClean="0">
                <a:latin typeface="+mn-lt"/>
              </a:rPr>
              <a:t>— </a:t>
            </a:r>
            <a:r>
              <a:rPr lang="ru-RU" dirty="0">
                <a:latin typeface="+mn-lt"/>
              </a:rPr>
              <a:t>рассказывает служитель </a:t>
            </a:r>
            <a:r>
              <a:rPr lang="ru-RU" dirty="0" smtClean="0">
                <a:latin typeface="+mn-lt"/>
              </a:rPr>
              <a:t>церкви</a:t>
            </a:r>
            <a:endParaRPr lang="ru-RU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2712194"/>
            <a:ext cx="5191125" cy="389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9263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10601" r="73945" b="13"/>
          <a:stretch/>
        </p:blipFill>
        <p:spPr>
          <a:xfrm>
            <a:off x="-23528" y="0"/>
            <a:ext cx="13028328" cy="975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3004800" cy="9754986"/>
          </a:xfrm>
          <a:prstGeom prst="rect">
            <a:avLst/>
          </a:prstGeom>
          <a:solidFill>
            <a:srgbClr val="99663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"/>
          <p:cNvSpPr/>
          <p:nvPr/>
        </p:nvSpPr>
        <p:spPr>
          <a:xfrm rot="5400000">
            <a:off x="4674255" y="1876969"/>
            <a:ext cx="3253200" cy="11675454"/>
          </a:xfrm>
          <a:prstGeom prst="rect">
            <a:avLst/>
          </a:prstGeom>
          <a:solidFill>
            <a:srgbClr val="663300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741760" y="941486"/>
            <a:ext cx="5040560" cy="481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500" b="1" baseline="30000" dirty="0" smtClean="0">
                <a:solidFill>
                  <a:schemeClr val="bg1"/>
                </a:solidFill>
                <a:latin typeface="+mn-lt"/>
              </a:rPr>
              <a:t>Власти</a:t>
            </a:r>
            <a:endParaRPr lang="en-US" sz="11500" b="1" baseline="30000" dirty="0" smtClean="0">
              <a:solidFill>
                <a:schemeClr val="bg1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500" b="1" baseline="30000" dirty="0" smtClean="0">
                <a:solidFill>
                  <a:schemeClr val="bg1"/>
                </a:solidFill>
                <a:latin typeface="+mn-lt"/>
              </a:rPr>
              <a:t>снесли </a:t>
            </a:r>
            <a:r>
              <a:rPr lang="ru-RU" sz="11500" b="1" baseline="30000" dirty="0" smtClean="0">
                <a:solidFill>
                  <a:schemeClr val="bg1"/>
                </a:solidFill>
                <a:latin typeface="+mn-lt"/>
              </a:rPr>
              <a:t>церковь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500" b="1" baseline="30000" dirty="0" smtClean="0">
                <a:solidFill>
                  <a:schemeClr val="bg1"/>
                </a:solidFill>
                <a:latin typeface="+mn-lt"/>
              </a:rPr>
              <a:t>в Судане</a:t>
            </a:r>
            <a:endParaRPr lang="ru-RU" sz="11500" b="1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9792" y="6498719"/>
            <a:ext cx="113414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aseline="30000" dirty="0">
                <a:solidFill>
                  <a:schemeClr val="bg1"/>
                </a:solidFill>
                <a:latin typeface="+mn-lt"/>
              </a:rPr>
              <a:t>11 февраля, в воскресенье, сразу после воскресного богослужения полиция снесла здание пресвитерианской евангелической церкви в пригороде Хартума, столице Судана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25" y="412304"/>
            <a:ext cx="6782836" cy="509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2446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/>
        </p:nvSpPr>
        <p:spPr>
          <a:xfrm>
            <a:off x="0" y="-19745"/>
            <a:ext cx="5926335" cy="9799727"/>
          </a:xfrm>
          <a:prstGeom prst="rect">
            <a:avLst/>
          </a:prstGeom>
          <a:solidFill>
            <a:schemeClr val="accent2">
              <a:lumMod val="75000"/>
              <a:alpha val="6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422062" y="688823"/>
            <a:ext cx="5648289" cy="720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r>
              <a:rPr lang="ru-RU" altLang="en-US" sz="6600" b="1" spc="-150" dirty="0">
                <a:solidFill>
                  <a:schemeClr val="bg1"/>
                </a:solidFill>
                <a:latin typeface="+mj-lt"/>
              </a:rPr>
              <a:t>У христиан из числа этнических меньшинств Бангладеш отнимают земли</a:t>
            </a:r>
            <a:endParaRPr lang="en-GB" altLang="en-US" sz="6600" b="1" spc="-1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84" y="458100"/>
            <a:ext cx="6229350" cy="466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36704" y="5596880"/>
            <a:ext cx="65024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13 февраля толпа из 30 человек выгнала эту семью из их собственного дома в районе </a:t>
            </a:r>
            <a:r>
              <a:rPr lang="ru-RU" sz="4000" i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Ватара</a:t>
            </a:r>
            <a:r>
              <a:rPr lang="ru-RU" sz="40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г. Дакка. Трое человек пострадали</a:t>
            </a:r>
          </a:p>
        </p:txBody>
      </p:sp>
    </p:spTree>
    <p:extLst>
      <p:ext uri="{BB962C8B-B14F-4D97-AF65-F5344CB8AC3E}">
        <p14:creationId xmlns:p14="http://schemas.microsoft.com/office/powerpoint/2010/main" val="152595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6785" r="314" b="4340"/>
          <a:stretch/>
        </p:blipFill>
        <p:spPr>
          <a:xfrm>
            <a:off x="-61662" y="-49257"/>
            <a:ext cx="13066461" cy="7734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7685112"/>
            <a:ext cx="13004800" cy="20684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1662" y="7685111"/>
            <a:ext cx="13066461" cy="2107281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0" y="7685112"/>
            <a:ext cx="13004800" cy="2069874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1" y="7829128"/>
            <a:ext cx="13004798" cy="1754326"/>
          </a:xfrm>
          <a:prstGeom prst="rect">
            <a:avLst/>
          </a:prstGeom>
          <a:solidFill>
            <a:srgbClr val="0033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algn="ctr" eaLnBrk="1" hangingPunct="1"/>
            <a:r>
              <a:rPr lang="ru-RU" altLang="en-US" sz="5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Освобожденный </a:t>
            </a:r>
            <a:r>
              <a:rPr lang="ru-RU" altLang="en-US" sz="5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Мосул</a:t>
            </a:r>
            <a:r>
              <a:rPr lang="ru-RU" altLang="en-US" sz="5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до сих пор небезопасен для иракских христиан</a:t>
            </a:r>
            <a:endParaRPr lang="en-GB" altLang="en-US" sz="5000" b="1" spc="-15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0037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6821015"/>
            <a:ext cx="13004800" cy="2916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821016"/>
            <a:ext cx="13199144" cy="2933970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0" y="6821016"/>
            <a:ext cx="13004800" cy="2933970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813768" y="7253064"/>
            <a:ext cx="117671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5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Администрация Трампа предает иранских христианских беженцев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2" y="268288"/>
            <a:ext cx="7063332" cy="5300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5736" y="591736"/>
            <a:ext cx="48965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+mn-lt"/>
              </a:rPr>
              <a:t>Соединенные Штаты отказались предоставить убежище около ста христианским беженцам из Ирана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5549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6965032"/>
            <a:ext cx="13004800" cy="2788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965032"/>
            <a:ext cx="13004800" cy="2788568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699600" y="7109048"/>
            <a:ext cx="1196682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Боко Харам снова похитили школьниц в Нигерии</a:t>
            </a:r>
            <a:endParaRPr lang="en-GB" altLang="en-US" sz="6000" b="1" spc="-15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0"/>
          <a:stretch/>
        </p:blipFill>
        <p:spPr>
          <a:xfrm>
            <a:off x="5672962" y="412304"/>
            <a:ext cx="6960881" cy="5171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/>
          <a:stretch/>
        </p:blipFill>
        <p:spPr>
          <a:xfrm>
            <a:off x="309712" y="412304"/>
            <a:ext cx="5036669" cy="378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1574" y="5668119"/>
            <a:ext cx="5132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rgbClr val="663300"/>
                </a:solidFill>
                <a:latin typeface="+mn-lt"/>
              </a:rPr>
              <a:t>около ста школьниц</a:t>
            </a:r>
          </a:p>
        </p:txBody>
      </p:sp>
    </p:spTree>
    <p:extLst>
      <p:ext uri="{BB962C8B-B14F-4D97-AF65-F5344CB8AC3E}">
        <p14:creationId xmlns:p14="http://schemas.microsoft.com/office/powerpoint/2010/main" val="2056685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05" t="-239" r="23199" b="239"/>
          <a:stretch/>
        </p:blipFill>
        <p:spPr>
          <a:xfrm>
            <a:off x="-3973484" y="-19745"/>
            <a:ext cx="17011869" cy="9776367"/>
          </a:xfrm>
          <a:prstGeom prst="rect">
            <a:avLst/>
          </a:prstGeom>
        </p:spPr>
      </p:pic>
      <p:sp>
        <p:nvSpPr>
          <p:cNvPr id="11" name="Rectangle 7"/>
          <p:cNvSpPr/>
          <p:nvPr/>
        </p:nvSpPr>
        <p:spPr>
          <a:xfrm>
            <a:off x="1" y="-19745"/>
            <a:ext cx="5246598" cy="9799727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422063" y="688823"/>
            <a:ext cx="4824536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r>
              <a:rPr lang="ru-RU" altLang="en-US" sz="6600" b="1" spc="-150" dirty="0" smtClean="0">
                <a:solidFill>
                  <a:schemeClr val="bg1"/>
                </a:solidFill>
                <a:latin typeface="+mj-lt"/>
              </a:rPr>
              <a:t>Надежда и помощь для наших братьев и сестер</a:t>
            </a:r>
            <a:r>
              <a:rPr lang="en-US" altLang="en-US" sz="6600" b="1" spc="-15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en-US" sz="6600" b="1" spc="-150" dirty="0" smtClean="0">
                <a:solidFill>
                  <a:schemeClr val="bg1"/>
                </a:solidFill>
                <a:latin typeface="+mj-lt"/>
              </a:rPr>
              <a:t>в гонениях</a:t>
            </a:r>
            <a:endParaRPr lang="en-GB" altLang="en-US" sz="6600" b="1" spc="-1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P:\all access\media and design\Desources\Barnabas Logos\Barnabas Logos Package\bf logos\barnabasfund-whitegrey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2" y="7681899"/>
            <a:ext cx="4804934" cy="19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2772"/>
            <a:ext cx="13004164" cy="9750828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0" y="-2772"/>
            <a:ext cx="13004800" cy="9756372"/>
          </a:xfrm>
          <a:prstGeom prst="rect">
            <a:avLst/>
          </a:pr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9712" y="556320"/>
            <a:ext cx="12313368" cy="1625600"/>
          </a:xfrm>
        </p:spPr>
        <p:txBody>
          <a:bodyPr/>
          <a:lstStyle/>
          <a:p>
            <a:r>
              <a:rPr lang="ru-RU" sz="4400" dirty="0" smtClean="0">
                <a:solidFill>
                  <a:schemeClr val="bg1"/>
                </a:solidFill>
              </a:rPr>
              <a:t>ЮЖНОМУ СУДАНУ СНОВА ГРОЗИТ ГОЛОД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1708448"/>
            <a:ext cx="12601400" cy="630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09712" y="8191252"/>
            <a:ext cx="12025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поток беженцев растет, им нужна продовольственная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169089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2772"/>
            <a:ext cx="13004164" cy="42259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3004800" cy="4228728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0" y="-2772"/>
            <a:ext cx="13004164" cy="4231500"/>
          </a:xfrm>
          <a:prstGeom prst="rect">
            <a:avLst/>
          </a:pr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741442" y="628328"/>
            <a:ext cx="115212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Нужна помощь до того, как грянет катастрофа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3728" y="5020816"/>
            <a:ext cx="6408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+mn-lt"/>
              </a:rPr>
              <a:t>С 2013 года в Южном Судане свои дома покинули четыре миллиона человек, спасаясь от голода и войны. С усилением кризиса поток беженцев в соседние страны еще больше увеличится.</a:t>
            </a:r>
            <a:endParaRPr lang="ru-RU" sz="3600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4" y="2938759"/>
            <a:ext cx="5562996" cy="4164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8852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-19744"/>
            <a:ext cx="13004800" cy="4680520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>
          <a:xfrm>
            <a:off x="0" y="-19743"/>
            <a:ext cx="13199144" cy="4680520"/>
          </a:xfrm>
          <a:prstGeom prst="rect">
            <a:avLst/>
          </a:prstGeom>
          <a:solidFill>
            <a:srgbClr val="99663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3363" y="340296"/>
            <a:ext cx="5976663" cy="7632848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dirty="0" smtClean="0">
                <a:solidFill>
                  <a:schemeClr val="bg1"/>
                </a:solidFill>
              </a:rPr>
              <a:t>ДУХОВНАЯ ПОДДЕРЖКА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dirty="0" smtClean="0">
                <a:solidFill>
                  <a:schemeClr val="bg1"/>
                </a:solidFill>
              </a:rPr>
              <a:t>ОБРАЗОВАНИЕ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dirty="0" smtClean="0">
                <a:solidFill>
                  <a:schemeClr val="bg1"/>
                </a:solidFill>
              </a:rPr>
              <a:t>ЭКОНОМИЧЕСКОЕ </a:t>
            </a:r>
            <a:r>
              <a:rPr lang="ru-RU" dirty="0">
                <a:solidFill>
                  <a:schemeClr val="bg1"/>
                </a:solidFill>
              </a:rPr>
              <a:t>ПОЛОЖЕНИЕ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443460"/>
            <a:ext cx="6211260" cy="4649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40340" y="5812904"/>
            <a:ext cx="94624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dirty="0" smtClean="0">
                <a:solidFill>
                  <a:srgbClr val="666666"/>
                </a:solidFill>
                <a:latin typeface="+mn-lt"/>
              </a:rPr>
              <a:t>Чтобы </a:t>
            </a:r>
            <a:r>
              <a:rPr lang="ru-RU" altLang="ru-RU" sz="4000" dirty="0">
                <a:solidFill>
                  <a:srgbClr val="666666"/>
                </a:solidFill>
                <a:latin typeface="+mn-lt"/>
              </a:rPr>
              <a:t>помочь христианам в лагерях для беженцев в Восточной Африке, направляйте пожертвования в фонд </a:t>
            </a:r>
            <a:r>
              <a:rPr lang="ru-RU" altLang="ru-RU" sz="4000" b="1" dirty="0">
                <a:solidFill>
                  <a:srgbClr val="666666"/>
                </a:solidFill>
                <a:latin typeface="+mn-lt"/>
              </a:rPr>
              <a:t>Надежда для Восточной Африки (код проекта: PR1400)</a:t>
            </a:r>
            <a:r>
              <a:rPr lang="ru-RU" altLang="ru-RU" sz="4000" dirty="0">
                <a:solidFill>
                  <a:schemeClr val="tx1"/>
                </a:solidFill>
                <a:latin typeface="+mn-lt"/>
              </a:rPr>
              <a:t> </a:t>
            </a:r>
            <a:endParaRPr lang="ru-RU" sz="40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56" y="7181056"/>
            <a:ext cx="2072910" cy="20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01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"/>
            <a:ext cx="13004800" cy="9756353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5062240" y="2860576"/>
            <a:ext cx="7942560" cy="6893024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18424" y="4178200"/>
            <a:ext cx="5760640" cy="4154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Бодрствуйте и будьте постоянны в молитве за всех святых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”</a:t>
            </a:r>
          </a:p>
          <a:p>
            <a:endParaRPr lang="ru-RU" sz="4400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r>
              <a:rPr lang="ru-RU" sz="4400" i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Ефесянам</a:t>
            </a:r>
            <a:r>
              <a:rPr lang="ru-RU" sz="44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6:18</a:t>
            </a:r>
          </a:p>
        </p:txBody>
      </p:sp>
    </p:spTree>
    <p:extLst>
      <p:ext uri="{BB962C8B-B14F-4D97-AF65-F5344CB8AC3E}">
        <p14:creationId xmlns:p14="http://schemas.microsoft.com/office/powerpoint/2010/main" val="4671031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"/>
            <a:ext cx="13004800" cy="9756353"/>
          </a:xfrm>
          <a:prstGeom prst="rect">
            <a:avLst/>
          </a:prstGeom>
        </p:spPr>
      </p:pic>
      <p:sp>
        <p:nvSpPr>
          <p:cNvPr id="3" name="Блок-схема: данные 2"/>
          <p:cNvSpPr/>
          <p:nvPr/>
        </p:nvSpPr>
        <p:spPr>
          <a:xfrm>
            <a:off x="33605" y="2572544"/>
            <a:ext cx="9127746" cy="462510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84"/>
              <a:gd name="connsiteY0" fmla="*/ 10036 h 10036"/>
              <a:gd name="connsiteX1" fmla="*/ 484 w 8484"/>
              <a:gd name="connsiteY1" fmla="*/ 0 h 10036"/>
              <a:gd name="connsiteX2" fmla="*/ 8484 w 8484"/>
              <a:gd name="connsiteY2" fmla="*/ 0 h 10036"/>
              <a:gd name="connsiteX3" fmla="*/ 6484 w 8484"/>
              <a:gd name="connsiteY3" fmla="*/ 10000 h 10036"/>
              <a:gd name="connsiteX4" fmla="*/ 0 w 8484"/>
              <a:gd name="connsiteY4" fmla="*/ 10036 h 10036"/>
              <a:gd name="connsiteX0" fmla="*/ 0 w 9049"/>
              <a:gd name="connsiteY0" fmla="*/ 10000 h 10000"/>
              <a:gd name="connsiteX1" fmla="*/ 570 w 9049"/>
              <a:gd name="connsiteY1" fmla="*/ 0 h 10000"/>
              <a:gd name="connsiteX2" fmla="*/ 9049 w 9049"/>
              <a:gd name="connsiteY2" fmla="*/ 0 h 10000"/>
              <a:gd name="connsiteX3" fmla="*/ 7643 w 9049"/>
              <a:gd name="connsiteY3" fmla="*/ 9964 h 10000"/>
              <a:gd name="connsiteX4" fmla="*/ 0 w 9049"/>
              <a:gd name="connsiteY4" fmla="*/ 10000 h 10000"/>
              <a:gd name="connsiteX0" fmla="*/ 0 w 9839"/>
              <a:gd name="connsiteY0" fmla="*/ 10000 h 10000"/>
              <a:gd name="connsiteX1" fmla="*/ 630 w 9839"/>
              <a:gd name="connsiteY1" fmla="*/ 0 h 10000"/>
              <a:gd name="connsiteX2" fmla="*/ 9839 w 9839"/>
              <a:gd name="connsiteY2" fmla="*/ 0 h 10000"/>
              <a:gd name="connsiteX3" fmla="*/ 8446 w 9839"/>
              <a:gd name="connsiteY3" fmla="*/ 9964 h 10000"/>
              <a:gd name="connsiteX4" fmla="*/ 0 w 9839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9" h="10000">
                <a:moveTo>
                  <a:pt x="0" y="10000"/>
                </a:moveTo>
                <a:cubicBezTo>
                  <a:pt x="210" y="6667"/>
                  <a:pt x="421" y="3333"/>
                  <a:pt x="630" y="0"/>
                </a:cubicBezTo>
                <a:lnTo>
                  <a:pt x="9839" y="0"/>
                </a:lnTo>
                <a:lnTo>
                  <a:pt x="8446" y="9964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9712" y="2860576"/>
            <a:ext cx="8104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Поддержка и вдохновение – это то, что получают многие христиане через помощь Фонда Варнава. Спасибо вам за то, что даете нам возможность приносить в их жизнь благословение и надежду.</a:t>
            </a:r>
          </a:p>
        </p:txBody>
      </p:sp>
    </p:spTree>
    <p:extLst>
      <p:ext uri="{BB962C8B-B14F-4D97-AF65-F5344CB8AC3E}">
        <p14:creationId xmlns:p14="http://schemas.microsoft.com/office/powerpoint/2010/main" val="358701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"/>
            <a:ext cx="13004800" cy="9756353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 rot="390481">
            <a:off x="9061263" y="5236840"/>
            <a:ext cx="3672408" cy="2160240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983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650240" y="677334"/>
            <a:ext cx="10008730" cy="7184249"/>
          </a:xfrm>
          <a:ln w="9525">
            <a:prstDash val="solid"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vert="horz" wrap="square" bIns="65023" numCol="1" compatLnSpc="1">
            <a:prstTxWarp prst="textNoShape">
              <a:avLst/>
            </a:prstTxWarp>
          </a:bodyPr>
          <a:lstStyle/>
          <a:p>
            <a:r>
              <a:rPr lang="ru-RU" altLang="en-US" sz="6600" dirty="0" smtClean="0"/>
              <a:t>Итак</a:t>
            </a:r>
            <a:r>
              <a:rPr lang="ru-RU" altLang="en-US" sz="6600" dirty="0"/>
              <a:t>, доколе есть время, будем делать добро всем</a:t>
            </a:r>
            <a:r>
              <a:rPr lang="ru-RU" altLang="en-US" sz="6600" dirty="0" smtClean="0"/>
              <a:t>,</a:t>
            </a:r>
            <a:r>
              <a:rPr lang="en-GB" altLang="en-US" sz="6600" dirty="0" smtClean="0"/>
              <a:t> </a:t>
            </a:r>
            <a:r>
              <a:rPr lang="ru-RU" altLang="en-US" sz="6600" dirty="0" smtClean="0"/>
              <a:t/>
            </a:r>
            <a:br>
              <a:rPr lang="ru-RU" altLang="en-US" sz="6600" dirty="0" smtClean="0"/>
            </a:br>
            <a:r>
              <a:rPr lang="ru-RU" altLang="en-US" sz="6600" b="1" dirty="0" smtClean="0"/>
              <a:t>а </a:t>
            </a:r>
            <a:r>
              <a:rPr lang="ru-RU" altLang="en-US" sz="6600" b="1" dirty="0"/>
              <a:t>наипаче своим по </a:t>
            </a:r>
            <a:r>
              <a:rPr lang="ru-RU" altLang="en-US" sz="6600" b="1" dirty="0" smtClean="0"/>
              <a:t>вере</a:t>
            </a:r>
            <a:r>
              <a:rPr lang="en-GB" altLang="en-US" sz="6600" dirty="0" smtClean="0"/>
              <a:t>.</a:t>
            </a:r>
            <a:r>
              <a:rPr lang="ru-RU" altLang="en-US" sz="6600" b="1" dirty="0" smtClean="0"/>
              <a:t/>
            </a:r>
            <a:br>
              <a:rPr lang="ru-RU" altLang="en-US" sz="6600" b="1" dirty="0" smtClean="0"/>
            </a:br>
            <a:r>
              <a:rPr lang="ru-RU" altLang="en-US" sz="6600" b="1" dirty="0" smtClean="0"/>
              <a:t/>
            </a:r>
            <a:br>
              <a:rPr lang="ru-RU" altLang="en-US" sz="6600" b="1" dirty="0" smtClean="0"/>
            </a:br>
            <a:r>
              <a:rPr lang="ru-RU" altLang="en-US" sz="3600" i="0" dirty="0" err="1" smtClean="0">
                <a:latin typeface="Arial" charset="0"/>
              </a:rPr>
              <a:t>Галатам</a:t>
            </a:r>
            <a:r>
              <a:rPr lang="ru-RU" altLang="en-US" sz="3600" i="0" dirty="0" smtClean="0">
                <a:latin typeface="Arial" charset="0"/>
              </a:rPr>
              <a:t> </a:t>
            </a:r>
            <a:r>
              <a:rPr lang="en-GB" altLang="en-US" sz="3600" i="0" dirty="0" smtClean="0">
                <a:latin typeface="Arial" charset="0"/>
              </a:rPr>
              <a:t>6:10</a:t>
            </a:r>
            <a:endParaRPr lang="en-GB" altLang="en-US" sz="360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подпи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7" y="575734"/>
            <a:ext cx="5427698" cy="542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4967111" y="5271699"/>
            <a:ext cx="7678702" cy="16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en-GB" altLang="ru-RU" sz="5100" b="1" dirty="0">
                <a:solidFill>
                  <a:srgbClr val="04080C"/>
                </a:solidFill>
                <a:latin typeface="Arial" charset="0"/>
              </a:rPr>
              <a:t>www.</a:t>
            </a:r>
            <a:r>
              <a:rPr lang="en-GB" altLang="ru-RU" sz="51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barnabasfund.ru</a:t>
            </a:r>
            <a:endParaRPr lang="ru-RU" altLang="ru-RU" sz="5100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/>
            <a:r>
              <a:rPr lang="en-GB" altLang="ru-RU" sz="5100" b="1" dirty="0">
                <a:solidFill>
                  <a:srgbClr val="04080C"/>
                </a:solidFill>
                <a:latin typeface="Arial" charset="0"/>
              </a:rPr>
              <a:t>info@</a:t>
            </a:r>
            <a:r>
              <a:rPr lang="en-GB" altLang="ru-RU" sz="51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barnabasfund.ru</a:t>
            </a:r>
            <a:endParaRPr lang="ru-RU" altLang="ru-RU" sz="5100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8436" name="Прямоугольник 1"/>
          <p:cNvSpPr>
            <a:spLocks noChangeArrowheads="1"/>
          </p:cNvSpPr>
          <p:nvPr/>
        </p:nvSpPr>
        <p:spPr bwMode="auto">
          <a:xfrm>
            <a:off x="5170311" y="1049868"/>
            <a:ext cx="7272303" cy="46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marL="487672" indent="-487672" algn="ctr"/>
            <a:r>
              <a:rPr lang="ru-RU" altLang="ru-RU" sz="5100" b="1" dirty="0">
                <a:latin typeface="Arial" charset="0"/>
                <a:cs typeface="Arial" charset="0"/>
              </a:rPr>
              <a:t>ПОДПИШИТЕСЬ НА РАССЫЛКУ</a:t>
            </a:r>
          </a:p>
          <a:p>
            <a:pPr marL="487672" indent="-487672" algn="ctr"/>
            <a:endParaRPr lang="ru-RU" altLang="ru-RU" sz="4600" b="1" dirty="0">
              <a:latin typeface="Arial" charset="0"/>
              <a:cs typeface="Arial" charset="0"/>
            </a:endParaRPr>
          </a:p>
          <a:p>
            <a:pPr marL="487672" indent="-487672">
              <a:buFontTx/>
              <a:buChar char="•"/>
            </a:pPr>
            <a:r>
              <a:rPr lang="ru-RU" altLang="ru-RU" sz="3400" b="1" dirty="0">
                <a:latin typeface="Arial" charset="0"/>
                <a:cs typeface="Arial" charset="0"/>
              </a:rPr>
              <a:t> НОВОСТИ О ПРОЕКТАХ</a:t>
            </a:r>
          </a:p>
          <a:p>
            <a:pPr marL="487672" indent="-487672">
              <a:buFontTx/>
              <a:buChar char="•"/>
            </a:pPr>
            <a:r>
              <a:rPr lang="ru-RU" altLang="ru-RU" sz="3400" b="1" dirty="0">
                <a:latin typeface="Arial" charset="0"/>
                <a:cs typeface="Arial" charset="0"/>
              </a:rPr>
              <a:t> </a:t>
            </a:r>
            <a:r>
              <a:rPr lang="ru-RU" altLang="ru-RU" sz="3400" b="1" dirty="0" smtClean="0">
                <a:latin typeface="Arial" charset="0"/>
                <a:cs typeface="Arial" charset="0"/>
              </a:rPr>
              <a:t>МОЛИТВЕННЫЕ НУЖДЫ</a:t>
            </a:r>
            <a:endParaRPr lang="ru-RU" altLang="ru-RU" sz="3400" b="1" dirty="0">
              <a:latin typeface="Arial" charset="0"/>
              <a:cs typeface="Arial" charset="0"/>
            </a:endParaRPr>
          </a:p>
          <a:p>
            <a:pPr marL="487672" indent="-487672">
              <a:buFontTx/>
              <a:buChar char="•"/>
            </a:pPr>
            <a:r>
              <a:rPr lang="ru-RU" altLang="ru-RU" sz="3400" b="1" dirty="0">
                <a:latin typeface="Arial" charset="0"/>
                <a:cs typeface="Arial" charset="0"/>
              </a:rPr>
              <a:t> ЖУРНАЛ ФОНДА ВАРНАВА</a:t>
            </a:r>
          </a:p>
          <a:p>
            <a:pPr marL="487672" indent="-487672" algn="ctr"/>
            <a:endParaRPr lang="ru-RU" altLang="ru-RU" sz="4600" b="1" dirty="0">
              <a:latin typeface="Arial" charset="0"/>
              <a:cs typeface="Arial" charset="0"/>
            </a:endParaRPr>
          </a:p>
        </p:txBody>
      </p:sp>
      <p:pic>
        <p:nvPicPr>
          <p:cNvPr id="2051" name="Picture 3" descr="ВКонтакте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7356301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ейсбук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8292404"/>
            <a:ext cx="90487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5911" y="7467323"/>
            <a:ext cx="65024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+mn-lt"/>
              </a:rPr>
              <a:t>vk.com/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barnabasfund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9872" y="8368605"/>
            <a:ext cx="86157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facebook.com/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BarnabasFundRU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arnabasfund-2colour-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8" y="1722685"/>
            <a:ext cx="11408550" cy="455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301850"/>
            <a:ext cx="13004800" cy="1535289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6084" name="Text Placeholder 4"/>
          <p:cNvSpPr>
            <a:spLocks/>
          </p:cNvSpPr>
          <p:nvPr/>
        </p:nvSpPr>
        <p:spPr bwMode="auto">
          <a:xfrm>
            <a:off x="-329636" y="7522916"/>
            <a:ext cx="13004800" cy="283125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1179" tIns="921586" rIns="130046" bIns="65023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en-US" sz="6800" b="1">
                <a:solidFill>
                  <a:schemeClr val="bg1"/>
                </a:solidFill>
              </a:rPr>
              <a:t>BARNABASFUND.RU</a:t>
            </a:r>
            <a:endParaRPr lang="en-US" altLang="en-US" sz="6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7685112"/>
            <a:ext cx="13004800" cy="20684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1662" y="7685111"/>
            <a:ext cx="13066461" cy="2107281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0" y="7685112"/>
            <a:ext cx="13004800" cy="2069874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142273" y="7685112"/>
            <a:ext cx="128625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r>
              <a:rPr lang="ru-RU" altLang="en-US" sz="5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Весь январь христиане Шри-Ланки подвергались нападениям</a:t>
            </a:r>
            <a:endParaRPr lang="en-GB" altLang="en-US" sz="5000" b="1" spc="-15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004800" cy="76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6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" r="9383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3528" y="5601602"/>
            <a:ext cx="7750064" cy="4153384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5601602"/>
            <a:ext cx="7726536" cy="4153384"/>
          </a:xfrm>
          <a:prstGeom prst="rect">
            <a:avLst/>
          </a:prstGeom>
          <a:solidFill>
            <a:schemeClr val="accent6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401902" y="5601602"/>
            <a:ext cx="696459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marL="857250" indent="-857250" eaLnBrk="1" hangingPunct="1">
              <a:buFont typeface="Arial" panose="020B0604020202020204" pitchFamily="34" charset="0"/>
              <a:buChar char="•"/>
            </a:pPr>
            <a:r>
              <a:rPr lang="ru-RU" sz="6000" kern="0" dirty="0" err="1" smtClean="0">
                <a:solidFill>
                  <a:schemeClr val="bg1"/>
                </a:solidFill>
                <a:latin typeface="+mj-lt"/>
              </a:rPr>
              <a:t>Баттикалоа</a:t>
            </a:r>
            <a:endParaRPr lang="ru-RU" sz="6000" kern="0" dirty="0" smtClean="0">
              <a:solidFill>
                <a:schemeClr val="bg1"/>
              </a:solidFill>
              <a:latin typeface="+mj-lt"/>
            </a:endParaRPr>
          </a:p>
          <a:p>
            <a:pPr marL="857250" indent="-857250" eaLnBrk="1" hangingPunct="1">
              <a:buFont typeface="Arial" panose="020B0604020202020204" pitchFamily="34" charset="0"/>
              <a:buChar char="•"/>
            </a:pPr>
            <a:r>
              <a:rPr lang="ru-RU" altLang="en-US" sz="6000" kern="0" dirty="0" err="1" smtClean="0">
                <a:solidFill>
                  <a:schemeClr val="bg1"/>
                </a:solidFill>
                <a:latin typeface="+mj-lt"/>
              </a:rPr>
              <a:t>Ниттамбуве</a:t>
            </a:r>
            <a:endParaRPr lang="ru-RU" altLang="en-US" sz="6000" kern="0" dirty="0" smtClean="0">
              <a:solidFill>
                <a:schemeClr val="bg1"/>
              </a:solidFill>
              <a:latin typeface="+mj-lt"/>
            </a:endParaRPr>
          </a:p>
          <a:p>
            <a:pPr marL="857250" indent="-857250" eaLnBrk="1" hangingPunct="1">
              <a:buFont typeface="Arial" panose="020B0604020202020204" pitchFamily="34" charset="0"/>
              <a:buChar char="•"/>
            </a:pPr>
            <a:r>
              <a:rPr lang="ru-RU" altLang="en-US" sz="6000" kern="0" dirty="0" err="1" smtClean="0">
                <a:solidFill>
                  <a:schemeClr val="bg1"/>
                </a:solidFill>
                <a:latin typeface="+mj-lt"/>
              </a:rPr>
              <a:t>Вакараи</a:t>
            </a:r>
            <a:endParaRPr lang="ru-RU" altLang="en-US" sz="6000" kern="0" dirty="0" smtClean="0">
              <a:solidFill>
                <a:schemeClr val="bg1"/>
              </a:solidFill>
              <a:latin typeface="+mj-lt"/>
            </a:endParaRPr>
          </a:p>
          <a:p>
            <a:pPr marL="857250" indent="-857250" eaLnBrk="1" hangingPunct="1">
              <a:buFont typeface="Arial" panose="020B0604020202020204" pitchFamily="34" charset="0"/>
              <a:buChar char="•"/>
            </a:pPr>
            <a:r>
              <a:rPr lang="ru-RU" altLang="en-US" sz="6000" kern="0" dirty="0" err="1" smtClean="0">
                <a:solidFill>
                  <a:schemeClr val="bg1"/>
                </a:solidFill>
                <a:latin typeface="+mj-lt"/>
              </a:rPr>
              <a:t>Дехиаттакандии</a:t>
            </a:r>
            <a:endParaRPr lang="en-GB" altLang="en-US" sz="6000" kern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4061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0"/>
            <a:ext cx="6934448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934448" cy="9754986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934448" cy="9754986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669752" y="556320"/>
            <a:ext cx="554461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5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Христиан на Шри-Ланке 8%. Большинство населения исповедует буддизм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95" y="196280"/>
            <a:ext cx="6298701" cy="4266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b="2640"/>
          <a:stretch/>
        </p:blipFill>
        <p:spPr>
          <a:xfrm>
            <a:off x="4846216" y="4876800"/>
            <a:ext cx="5576980" cy="4230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7241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0"/>
            <a:ext cx="5782320" cy="9753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10601" r="73945" b="13"/>
          <a:stretch/>
        </p:blipFill>
        <p:spPr>
          <a:xfrm>
            <a:off x="-23528" y="0"/>
            <a:ext cx="5805848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3528" y="-1386"/>
            <a:ext cx="5805848" cy="9756372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-1387"/>
            <a:ext cx="5782320" cy="9762769"/>
          </a:xfrm>
          <a:prstGeom prst="rect">
            <a:avLst/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25736" y="779201"/>
            <a:ext cx="5400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6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11 февраля на </a:t>
            </a:r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церковь в Индонезии совершено </a:t>
            </a:r>
            <a:r>
              <a:rPr lang="ru-RU" sz="6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нападение</a:t>
            </a:r>
            <a:endParaRPr lang="ru-RU" sz="6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88" y="268288"/>
            <a:ext cx="7258658" cy="5447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24272" y="6244952"/>
            <a:ext cx="65024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пастор и трое прихожан получили ножевые 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938708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0" y="0"/>
            <a:ext cx="7366496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386"/>
            <a:ext cx="7366496" cy="9754986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34876" y="675650"/>
            <a:ext cx="703162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pPr eaLnBrk="1" hangingPunct="1"/>
            <a:r>
              <a:rPr lang="ru-RU" sz="5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 последние годы церкви в Индонезии стали объектом многочисленных террористических нападений. </a:t>
            </a:r>
            <a:endParaRPr lang="en-GB" altLang="en-US" sz="5000" b="1" spc="-15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56" y="268288"/>
            <a:ext cx="5887073" cy="384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32" y="5020817"/>
            <a:ext cx="7229032" cy="4075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356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10601" r="73945" b="13"/>
          <a:stretch/>
        </p:blipFill>
        <p:spPr>
          <a:xfrm>
            <a:off x="-23528" y="0"/>
            <a:ext cx="7606048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3528" y="-1386"/>
            <a:ext cx="7606048" cy="9756372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-1386"/>
            <a:ext cx="7582520" cy="9756372"/>
          </a:xfrm>
          <a:prstGeom prst="rect">
            <a:avLst/>
          </a:prstGeom>
          <a:solidFill>
            <a:schemeClr val="accent2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81720" y="675650"/>
            <a:ext cx="6984776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6000" dirty="0">
                <a:solidFill>
                  <a:schemeClr val="bg1"/>
                </a:solidFill>
                <a:latin typeface="+mn-lt"/>
              </a:rPr>
              <a:t>Европейский парламент </a:t>
            </a:r>
            <a:r>
              <a:rPr lang="ru-RU" sz="6000" dirty="0" smtClean="0">
                <a:solidFill>
                  <a:schemeClr val="bg1"/>
                </a:solidFill>
                <a:latin typeface="+mn-lt"/>
              </a:rPr>
              <a:t>озабочен </a:t>
            </a:r>
            <a:r>
              <a:rPr lang="ru-RU" sz="6000" dirty="0">
                <a:solidFill>
                  <a:schemeClr val="bg1"/>
                </a:solidFill>
                <a:latin typeface="+mn-lt"/>
              </a:rPr>
              <a:t>антихристианской </a:t>
            </a:r>
            <a:r>
              <a:rPr lang="ru-RU" sz="6000" dirty="0" smtClean="0">
                <a:solidFill>
                  <a:schemeClr val="bg1"/>
                </a:solidFill>
                <a:latin typeface="+mn-lt"/>
              </a:rPr>
              <a:t>дискриминацией в </a:t>
            </a:r>
            <a:r>
              <a:rPr lang="ru-RU" sz="6000" dirty="0">
                <a:solidFill>
                  <a:schemeClr val="bg1"/>
                </a:solidFill>
                <a:latin typeface="+mn-lt"/>
              </a:rPr>
              <a:t>Турции и </a:t>
            </a:r>
            <a:r>
              <a:rPr lang="ru-RU" sz="6000" dirty="0" smtClean="0">
                <a:solidFill>
                  <a:schemeClr val="bg1"/>
                </a:solidFill>
                <a:latin typeface="+mn-lt"/>
              </a:rPr>
              <a:t>захватом </a:t>
            </a:r>
            <a:r>
              <a:rPr lang="ru-RU" sz="6000" dirty="0">
                <a:solidFill>
                  <a:schemeClr val="bg1"/>
                </a:solidFill>
                <a:latin typeface="+mn-lt"/>
              </a:rPr>
              <a:t>христианской </a:t>
            </a:r>
            <a:r>
              <a:rPr lang="ru-RU" sz="6000" dirty="0" smtClean="0">
                <a:solidFill>
                  <a:schemeClr val="bg1"/>
                </a:solidFill>
                <a:latin typeface="+mn-lt"/>
              </a:rPr>
              <a:t>собственности</a:t>
            </a:r>
            <a:endParaRPr lang="ru-RU" sz="6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/>
          <a:stretch/>
        </p:blipFill>
        <p:spPr>
          <a:xfrm>
            <a:off x="7366496" y="196280"/>
            <a:ext cx="5173273" cy="4206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33"/>
          <a:stretch/>
        </p:blipFill>
        <p:spPr>
          <a:xfrm>
            <a:off x="7726536" y="4881700"/>
            <a:ext cx="4608511" cy="370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9124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6815" r="63044" b="9570"/>
          <a:stretch/>
        </p:blipFill>
        <p:spPr>
          <a:xfrm>
            <a:off x="5998344" y="2772"/>
            <a:ext cx="7005820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98344" y="0"/>
            <a:ext cx="6975480" cy="9753600"/>
          </a:xfrm>
          <a:prstGeom prst="rect">
            <a:avLst/>
          </a:prstGeom>
          <a:solidFill>
            <a:schemeClr val="tx1">
              <a:lumMod val="5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8" name="Rectangle 7"/>
          <p:cNvSpPr/>
          <p:nvPr/>
        </p:nvSpPr>
        <p:spPr>
          <a:xfrm>
            <a:off x="5998344" y="-2772"/>
            <a:ext cx="6975480" cy="975914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7094332" y="556320"/>
            <a:ext cx="5544616" cy="821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cs typeface="Arial" panose="020B0604020202020204" pitchFamily="34" charset="0"/>
                <a:sym typeface="Gill Sans"/>
              </a:defRPr>
            </a:lvl9pPr>
          </a:lstStyle>
          <a:p>
            <a:r>
              <a:rPr lang="ru-RU" sz="4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 февраля боевики группировки Аль-</a:t>
            </a:r>
            <a:r>
              <a:rPr lang="ru-RU" sz="4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Шабааб</a:t>
            </a:r>
            <a:r>
              <a:rPr lang="ru-RU" sz="4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совершили нападение на начальную школу в деревне </a:t>
            </a:r>
            <a:r>
              <a:rPr lang="ru-RU" sz="4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Карса</a:t>
            </a:r>
            <a:r>
              <a:rPr lang="ru-RU" sz="4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северо-восточная Кения, и убили трех христиан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213049"/>
            <a:ext cx="6212687" cy="466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81720" y="6893024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+mn-lt"/>
              </a:rPr>
              <a:t>Кевин Шари,</a:t>
            </a:r>
          </a:p>
          <a:p>
            <a:r>
              <a:rPr lang="ru-RU" i="1" dirty="0" smtClean="0">
                <a:latin typeface="+mn-lt"/>
              </a:rPr>
              <a:t>Сет </a:t>
            </a:r>
            <a:r>
              <a:rPr lang="ru-RU" i="1" dirty="0" err="1" smtClean="0">
                <a:latin typeface="+mn-lt"/>
              </a:rPr>
              <a:t>Олуох</a:t>
            </a:r>
            <a:r>
              <a:rPr lang="ru-RU" i="1" dirty="0" smtClean="0">
                <a:latin typeface="+mn-lt"/>
              </a:rPr>
              <a:t> </a:t>
            </a:r>
            <a:r>
              <a:rPr lang="ru-RU" i="1" dirty="0" err="1" smtClean="0">
                <a:latin typeface="+mn-lt"/>
              </a:rPr>
              <a:t>Одада</a:t>
            </a:r>
            <a:r>
              <a:rPr lang="ru-RU" i="1" dirty="0" smtClean="0">
                <a:latin typeface="+mn-lt"/>
              </a:rPr>
              <a:t> </a:t>
            </a:r>
          </a:p>
          <a:p>
            <a:r>
              <a:rPr lang="ru-RU" i="1" dirty="0" smtClean="0">
                <a:latin typeface="+mn-lt"/>
              </a:rPr>
              <a:t>и его жена Кэролайн</a:t>
            </a:r>
            <a:endParaRPr lang="ru-RU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2064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BF PPT Theme">
  <a:themeElements>
    <a:clrScheme name="Barnabas Colors">
      <a:dk1>
        <a:srgbClr val="004990"/>
      </a:dk1>
      <a:lt1>
        <a:srgbClr val="FFFFFF"/>
      </a:lt1>
      <a:dk2>
        <a:srgbClr val="5091CD"/>
      </a:dk2>
      <a:lt2>
        <a:srgbClr val="FFFFFF"/>
      </a:lt2>
      <a:accent1>
        <a:srgbClr val="004990"/>
      </a:accent1>
      <a:accent2>
        <a:srgbClr val="5091CD"/>
      </a:accent2>
      <a:accent3>
        <a:srgbClr val="004990"/>
      </a:accent3>
      <a:accent4>
        <a:srgbClr val="5091CD"/>
      </a:accent4>
      <a:accent5>
        <a:srgbClr val="004990"/>
      </a:accent5>
      <a:accent6>
        <a:srgbClr val="5091CD"/>
      </a:accent6>
      <a:hlink>
        <a:srgbClr val="004990"/>
      </a:hlink>
      <a:folHlink>
        <a:srgbClr val="5091CD"/>
      </a:folHlink>
    </a:clrScheme>
    <a:fontScheme name="Barnab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E5E5E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0F0F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E5E5E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0F0F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39880</TotalTime>
  <Pages>0</Pages>
  <Words>1885</Words>
  <Characters>0</Characters>
  <Application>Microsoft Office PowerPoint</Application>
  <PresentationFormat>Произвольный</PresentationFormat>
  <Lines>0</Lines>
  <Paragraphs>152</Paragraphs>
  <Slides>28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28</vt:i4>
      </vt:variant>
    </vt:vector>
  </HeadingPairs>
  <TitlesOfParts>
    <vt:vector size="48" baseType="lpstr">
      <vt:lpstr>Title &amp; Bullets</vt:lpstr>
      <vt:lpstr>Title - Center</vt:lpstr>
      <vt:lpstr>Title &amp; Subtitle</vt:lpstr>
      <vt:lpstr>Photo - Horizontal</vt:lpstr>
      <vt:lpstr>Photo - Vertical</vt:lpstr>
      <vt:lpstr>Title - Top</vt:lpstr>
      <vt:lpstr>1_Blank</vt:lpstr>
      <vt:lpstr>Title &amp; Bullets - Left</vt:lpstr>
      <vt:lpstr>Title &amp; Bullets - Right</vt:lpstr>
      <vt:lpstr>Bullets</vt:lpstr>
      <vt:lpstr>1_Title &amp; Bullets</vt:lpstr>
      <vt:lpstr>1_Title - Center</vt:lpstr>
      <vt:lpstr>1_Title &amp; Subtitle</vt:lpstr>
      <vt:lpstr>1_Photo - Horizontal</vt:lpstr>
      <vt:lpstr>1_Title - Top</vt:lpstr>
      <vt:lpstr>1_Bullets</vt:lpstr>
      <vt:lpstr>1_Title &amp; Bullets - Left</vt:lpstr>
      <vt:lpstr>1_Title &amp; Bullets - Right</vt:lpstr>
      <vt:lpstr>1_Title, Bullets &amp; Photo</vt:lpstr>
      <vt:lpstr>BF PPT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ЮЖНОМУ СУДАНУ СНОВА ГРОЗИТ ГОЛОД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Итак, доколе есть время, будем делать добро всем,  а наипаче своим по вере.  Галатам 6:10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@ bfnet</dc:creator>
  <cp:lastModifiedBy>dichal</cp:lastModifiedBy>
  <cp:revision>1869</cp:revision>
  <dcterms:modified xsi:type="dcterms:W3CDTF">2018-03-10T16:43:29Z</dcterms:modified>
</cp:coreProperties>
</file>